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64" r:id="rId2"/>
    <p:sldId id="262" r:id="rId3"/>
    <p:sldId id="358" r:id="rId4"/>
    <p:sldId id="368" r:id="rId5"/>
    <p:sldId id="369" r:id="rId6"/>
    <p:sldId id="362" r:id="rId7"/>
    <p:sldId id="366" r:id="rId8"/>
    <p:sldId id="357" r:id="rId9"/>
    <p:sldId id="359" r:id="rId10"/>
    <p:sldId id="367" r:id="rId11"/>
    <p:sldId id="348" r:id="rId12"/>
    <p:sldId id="371" r:id="rId13"/>
    <p:sldId id="373" r:id="rId14"/>
    <p:sldId id="374" r:id="rId15"/>
    <p:sldId id="336" r:id="rId16"/>
    <p:sldId id="375" r:id="rId17"/>
    <p:sldId id="3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79" autoAdjust="0"/>
    <p:restoredTop sz="94673" autoAdjust="0"/>
  </p:normalViewPr>
  <p:slideViewPr>
    <p:cSldViewPr>
      <p:cViewPr>
        <p:scale>
          <a:sx n="70" d="100"/>
          <a:sy n="70" d="100"/>
        </p:scale>
        <p:origin x="-4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C++ MOD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</c:numCache>
            </c:numRef>
          </c:cat>
          <c:val>
            <c:numRef>
              <c:f>Sheet1!$B$2:$E$2</c:f>
              <c:numCache>
                <c:formatCode>0.00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C++ LUT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</c:numCache>
            </c:numRef>
          </c:cat>
          <c:val>
            <c:numRef>
              <c:f>Sheet1!$B$3:$E$3</c:f>
              <c:numCache>
                <c:formatCode>0.00</c:formatCode>
                <c:ptCount val="4"/>
                <c:pt idx="0">
                  <c:v>1.5</c:v>
                </c:pt>
                <c:pt idx="1">
                  <c:v>1</c:v>
                </c:pt>
                <c:pt idx="2">
                  <c:v>1.55</c:v>
                </c:pt>
                <c:pt idx="3">
                  <c:v>2.0499999999999998</c:v>
                </c:pt>
              </c:numCache>
            </c:numRef>
          </c:val>
        </c:ser>
        <c:gapWidth val="75"/>
        <c:overlap val="40"/>
        <c:axId val="90105344"/>
        <c:axId val="90107264"/>
      </c:barChart>
      <c:catAx>
        <c:axId val="90105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c:rich>
          </c:tx>
          <c:layout>
            <c:manualLayout>
              <c:xMode val="edge"/>
              <c:yMode val="edge"/>
              <c:x val="0.46827279962090418"/>
              <c:y val="0.88581266228535149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107264"/>
        <c:crosses val="autoZero"/>
        <c:auto val="1"/>
        <c:lblAlgn val="ctr"/>
        <c:lblOffset val="100"/>
      </c:catAx>
      <c:valAx>
        <c:axId val="90107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Speedup</a:t>
                </a:r>
              </a:p>
            </c:rich>
          </c:tx>
          <c:layout>
            <c:manualLayout>
              <c:xMode val="edge"/>
              <c:yMode val="edge"/>
              <c:x val="1.634917512618477E-3"/>
              <c:y val="0.35566516001146081"/>
            </c:manualLayout>
          </c:layout>
        </c:title>
        <c:numFmt formatCode="0.00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105344"/>
        <c:crosses val="autoZero"/>
        <c:crossBetween val="between"/>
      </c:valAx>
    </c:plotArea>
    <c:legend>
      <c:legendPos val="r"/>
      <c:layout/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CUDA LUT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cat>
            <c:numRef>
              <c:f>Sheet1!$B$11:$E$11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</c:numCache>
            </c:num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CUDA MOD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Sheet1!$B$11:$E$11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</c:numCache>
            </c:num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3.3</c:v>
                </c:pt>
                <c:pt idx="1">
                  <c:v>6.7</c:v>
                </c:pt>
                <c:pt idx="2">
                  <c:v>8.9</c:v>
                </c:pt>
                <c:pt idx="3">
                  <c:v>19.5</c:v>
                </c:pt>
              </c:numCache>
            </c:numRef>
          </c:val>
        </c:ser>
        <c:gapWidth val="75"/>
        <c:overlap val="40"/>
        <c:axId val="90131840"/>
        <c:axId val="90138112"/>
      </c:barChart>
      <c:catAx>
        <c:axId val="90131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</a:p>
            </c:rich>
          </c:tx>
          <c:layout>
            <c:manualLayout>
              <c:xMode val="edge"/>
              <c:yMode val="edge"/>
              <c:x val="0.43959935150389934"/>
              <c:y val="0.8794737561922906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138112"/>
        <c:crosses val="autoZero"/>
        <c:auto val="1"/>
        <c:lblAlgn val="ctr"/>
        <c:lblOffset val="100"/>
      </c:catAx>
      <c:valAx>
        <c:axId val="901381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Speedup</a:t>
                </a:r>
              </a:p>
            </c:rich>
          </c:tx>
          <c:layout>
            <c:manualLayout>
              <c:xMode val="edge"/>
              <c:yMode val="edge"/>
              <c:x val="1.6567163672880204E-3"/>
              <c:y val="0.35844387660630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0131840"/>
        <c:crosses val="autoZero"/>
        <c:crossBetween val="between"/>
      </c:valAx>
    </c:plotArea>
    <c:legend>
      <c:legendPos val="r"/>
      <c:layout/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115D-6EE5-4280-958A-E303F0B986AA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CE453-D14A-4A73-9167-083905A3D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6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E453-D14A-4A73-9167-083905A3DD5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CE453-D14A-4A73-9167-083905A3DD5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860"/>
            <a:ext cx="8229599" cy="81954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1"/>
            <a:ext cx="76962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F10AD2-CC8B-43CC-9134-198DD22BF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756439" y="-27384"/>
            <a:ext cx="36311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Century Gothic" pitchFamily="34" charset="0"/>
              </a:rPr>
              <a:t>Programming Concepts</a:t>
            </a:r>
            <a:r>
              <a:rPr lang="en-US" sz="1300" b="1" baseline="0" dirty="0" smtClean="0">
                <a:solidFill>
                  <a:schemeClr val="bg1"/>
                </a:solidFill>
                <a:latin typeface="Century Gothic" pitchFamily="34" charset="0"/>
              </a:rPr>
              <a:t> in GPU Computing</a:t>
            </a:r>
            <a:endParaRPr lang="en-US" sz="13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7490" y="6577607"/>
            <a:ext cx="25090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Century Gothic" pitchFamily="34" charset="0"/>
              </a:rPr>
              <a:t>Du</a:t>
            </a:r>
            <a:r>
              <a:rPr lang="sr-Latn-RS" sz="1300" b="1" dirty="0" smtClean="0">
                <a:solidFill>
                  <a:schemeClr val="bg1"/>
                </a:solidFill>
                <a:latin typeface="Century Gothic" pitchFamily="34" charset="0"/>
              </a:rPr>
              <a:t>šan</a:t>
            </a:r>
            <a:r>
              <a:rPr lang="sr-Latn-RS" sz="1300" b="1" baseline="0" dirty="0" smtClean="0">
                <a:solidFill>
                  <a:schemeClr val="bg1"/>
                </a:solidFill>
                <a:latin typeface="Century Gothic" pitchFamily="34" charset="0"/>
              </a:rPr>
              <a:t> Gajić, University of Niš</a:t>
            </a:r>
            <a:endParaRPr lang="en-US" sz="13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02896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761EC097-15BB-4147-A443-FF1038FC3B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90917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Programming Concepts</a:t>
            </a:r>
          </a:p>
          <a:p>
            <a:pPr algn="ctr"/>
            <a:r>
              <a:rPr lang="en-US" sz="3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in GPU Computing</a:t>
            </a:r>
            <a:endParaRPr lang="x-none" sz="36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887" y="4581128"/>
            <a:ext cx="42162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smtClean="0">
                <a:latin typeface="Century Gothic" pitchFamily="34" charset="0"/>
              </a:rPr>
              <a:t>Dušan </a:t>
            </a:r>
            <a:r>
              <a:rPr lang="sr-Latn-RS" sz="2400" dirty="0" smtClean="0">
                <a:latin typeface="Century Gothic" pitchFamily="34" charset="0"/>
              </a:rPr>
              <a:t>B. </a:t>
            </a:r>
            <a:r>
              <a:rPr lang="x-none" sz="2400" smtClean="0">
                <a:latin typeface="Century Gothic" pitchFamily="34" charset="0"/>
              </a:rPr>
              <a:t>Gajić</a:t>
            </a:r>
            <a:endParaRPr lang="en-US" sz="2400" dirty="0" smtClean="0">
              <a:solidFill>
                <a:srgbClr val="262626"/>
              </a:solidFill>
              <a:latin typeface="Century Gothic" pitchFamily="34" charset="0"/>
            </a:endParaRPr>
          </a:p>
          <a:p>
            <a:pPr algn="ctr"/>
            <a:endParaRPr lang="en-US" sz="2000" b="1" dirty="0" smtClean="0">
              <a:solidFill>
                <a:srgbClr val="262626"/>
              </a:solidFill>
              <a:latin typeface="Century Gothic" pitchFamily="34" charset="0"/>
            </a:endParaRPr>
          </a:p>
          <a:p>
            <a:pPr algn="ctr"/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CIITLab, Dept. </a:t>
            </a:r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o</a:t>
            </a:r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f C</a:t>
            </a:r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o</a:t>
            </a:r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mputer Science</a:t>
            </a:r>
          </a:p>
          <a:p>
            <a:pPr algn="ctr"/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Faculty of Electronic Engineering</a:t>
            </a:r>
          </a:p>
          <a:p>
            <a:pPr algn="ctr"/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University of Ni</a:t>
            </a:r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š, Serbia</a:t>
            </a:r>
            <a:endParaRPr lang="x-none" smtClean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012" y="1076543"/>
            <a:ext cx="5791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>
                <a:latin typeface="Century Gothic" pitchFamily="34" charset="0"/>
              </a:rPr>
              <a:t>14</a:t>
            </a:r>
            <a:r>
              <a:rPr lang="sr-Latn-RS" baseline="30000" dirty="0" smtClean="0">
                <a:latin typeface="Century Gothic" pitchFamily="34" charset="0"/>
              </a:rPr>
              <a:t>th</a:t>
            </a:r>
            <a:r>
              <a:rPr lang="en-US" baseline="30000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W</a:t>
            </a:r>
            <a:r>
              <a:rPr lang="sr-Latn-RS" dirty="0" smtClean="0">
                <a:latin typeface="Century Gothic" pitchFamily="34" charset="0"/>
              </a:rPr>
              <a:t>orkshop on Software Engineering Education </a:t>
            </a:r>
            <a:endParaRPr lang="en-US" dirty="0" smtClean="0">
              <a:latin typeface="Century Gothic" pitchFamily="34" charset="0"/>
            </a:endParaRPr>
          </a:p>
          <a:p>
            <a:pPr algn="ctr"/>
            <a:r>
              <a:rPr lang="sr-Latn-RS" dirty="0" smtClean="0">
                <a:latin typeface="Century Gothic" pitchFamily="34" charset="0"/>
              </a:rPr>
              <a:t>and Reverse Engineering</a:t>
            </a:r>
            <a:endParaRPr lang="en-US" dirty="0" smtClean="0">
              <a:latin typeface="Century Gothic" pitchFamily="34" charset="0"/>
            </a:endParaRPr>
          </a:p>
          <a:p>
            <a:pPr algn="ctr"/>
            <a:r>
              <a:rPr lang="en-US" dirty="0" err="1" smtClean="0">
                <a:latin typeface="Century Gothic" pitchFamily="34" charset="0"/>
              </a:rPr>
              <a:t>Sinaia</a:t>
            </a:r>
            <a:r>
              <a:rPr lang="sr-Latn-RS" dirty="0" smtClean="0">
                <a:latin typeface="Century Gothic" pitchFamily="34" charset="0"/>
              </a:rPr>
              <a:t>, </a:t>
            </a:r>
            <a:r>
              <a:rPr lang="en-US" dirty="0" smtClean="0">
                <a:latin typeface="Century Gothic" pitchFamily="34" charset="0"/>
              </a:rPr>
              <a:t>Romania</a:t>
            </a:r>
            <a:r>
              <a:rPr lang="sr-Latn-RS" dirty="0" smtClean="0">
                <a:latin typeface="Century Gothic" pitchFamily="34" charset="0"/>
              </a:rPr>
              <a:t>, </a:t>
            </a:r>
            <a:r>
              <a:rPr lang="en-US" dirty="0" smtClean="0">
                <a:latin typeface="Century Gothic" pitchFamily="34" charset="0"/>
              </a:rPr>
              <a:t>August</a:t>
            </a:r>
            <a:r>
              <a:rPr lang="sr-Latn-RS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24 </a:t>
            </a:r>
            <a:r>
              <a:rPr lang="sr-Latn-RS" dirty="0" smtClean="0">
                <a:latin typeface="Century Gothic" pitchFamily="34" charset="0"/>
              </a:rPr>
              <a:t>-</a:t>
            </a:r>
            <a:r>
              <a:rPr lang="en-US" dirty="0" smtClean="0">
                <a:latin typeface="Century Gothic" pitchFamily="34" charset="0"/>
              </a:rPr>
              <a:t> 30</a:t>
            </a:r>
            <a:r>
              <a:rPr lang="sr-Latn-RS" dirty="0" smtClean="0">
                <a:latin typeface="Century Gothic" pitchFamily="34" charset="0"/>
              </a:rPr>
              <a:t>, 2014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72705" name="Picture 1" descr="D:\Work\Elektronski fakultet\Fakulte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1224136" cy="1224136"/>
          </a:xfrm>
          <a:prstGeom prst="rect">
            <a:avLst/>
          </a:prstGeom>
          <a:noFill/>
        </p:spPr>
      </p:pic>
      <p:pic>
        <p:nvPicPr>
          <p:cNvPr id="72706" name="Picture 2" descr="D:\Work\Elektronski fakultet\Univerzitet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800" y="4958916"/>
            <a:ext cx="1188640" cy="1188640"/>
          </a:xfrm>
          <a:prstGeom prst="rect">
            <a:avLst/>
          </a:prstGeom>
          <a:noFill/>
        </p:spPr>
      </p:pic>
      <p:pic>
        <p:nvPicPr>
          <p:cNvPr id="72707" name="Picture 3" descr="D:\Work\DAAD Romania 2014\DA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908" y="406064"/>
            <a:ext cx="1584176" cy="64667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2057400"/>
            <a:ext cx="54864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pPr lvl="1"/>
            <a:endParaRPr lang="sr-Latn-CS" sz="2000" b="1" dirty="0" smtClean="0"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sr-Latn-CS" dirty="0">
                <a:solidFill>
                  <a:srgbClr val="26262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95536" y="395953"/>
            <a:ext cx="6508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GPU Programming Abstractions 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pic>
        <p:nvPicPr>
          <p:cNvPr id="8" name="Picture 7" descr="ProgramProcessingMemoryRegions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67" y="1094991"/>
            <a:ext cx="8483297" cy="535834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2057400"/>
            <a:ext cx="54864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pPr lvl="1"/>
            <a:endParaRPr lang="sr-Latn-CS" sz="2000" b="1" dirty="0" smtClean="0"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sr-Latn-CS" dirty="0">
                <a:solidFill>
                  <a:srgbClr val="26262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417817" y="539969"/>
            <a:ext cx="6550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Case Study – </a:t>
            </a:r>
            <a:r>
              <a:rPr lang="en-US" sz="3200" b="1" dirty="0" err="1" smtClean="0">
                <a:latin typeface="Century Gothic" pitchFamily="34" charset="0"/>
              </a:rPr>
              <a:t>Modu</a:t>
            </a:r>
            <a:r>
              <a:rPr lang="sr-Latn-RS" sz="3200" b="1" dirty="0" smtClean="0">
                <a:latin typeface="Century Gothic" pitchFamily="34" charset="0"/>
              </a:rPr>
              <a:t>lo </a:t>
            </a:r>
            <a:r>
              <a:rPr lang="sr-Latn-RS" sz="3200" b="1" i="1" dirty="0" smtClean="0">
                <a:latin typeface="Century Gothic" pitchFamily="34" charset="0"/>
              </a:rPr>
              <a:t>p </a:t>
            </a:r>
            <a:r>
              <a:rPr lang="sr-Latn-RS" sz="3200" b="1" dirty="0" smtClean="0">
                <a:latin typeface="Century Gothic" pitchFamily="34" charset="0"/>
              </a:rPr>
              <a:t>Addition</a:t>
            </a:r>
            <a:endParaRPr lang="sr-Latn-RS" sz="32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430144"/>
            <a:ext cx="8001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24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sr-Latn-RS" sz="1400" dirty="0" smtClean="0"/>
          </a:p>
          <a:p>
            <a:endParaRPr lang="en-US" sz="2400" b="1" dirty="0" smtClean="0"/>
          </a:p>
          <a:p>
            <a:r>
              <a:rPr lang="sr-Latn-RS" dirty="0" smtClean="0"/>
              <a:t>    </a:t>
            </a:r>
            <a:r>
              <a:rPr lang="sr-Latn-RS" sz="2400" dirty="0" smtClean="0"/>
              <a:t>   </a:t>
            </a:r>
          </a:p>
          <a:p>
            <a:r>
              <a:rPr lang="sr-Latn-RS" sz="2400" dirty="0" smtClean="0"/>
              <a:t>       </a:t>
            </a:r>
            <a:endParaRPr lang="en-US" sz="2400" dirty="0" smtClean="0"/>
          </a:p>
          <a:p>
            <a:pPr marL="457200" indent="-457200"/>
            <a:r>
              <a:rPr lang="sr-Latn-RS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sr-Latn-RS" sz="24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95812"/>
            <a:ext cx="75793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Randomly generated </a:t>
            </a:r>
            <a:r>
              <a:rPr lang="en-US" sz="2000" i="1" dirty="0" smtClean="0">
                <a:latin typeface="Century Gothic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Century Gothic" pitchFamily="34" charset="0"/>
              </a:rPr>
              <a:t>-valued logic function vectors </a:t>
            </a:r>
            <a:r>
              <a:rPr lang="en-US" sz="2000" b="1" dirty="0" smtClean="0">
                <a:latin typeface="Century Gothic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Century Gothic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Century Gothic" pitchFamily="34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Century Gothic" pitchFamily="34" charset="0"/>
                <a:cs typeface="Times New Roman" pitchFamily="18" charset="0"/>
              </a:rPr>
              <a:t>)</a:t>
            </a:r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Computed component-wise vector addition</a:t>
            </a:r>
          </a:p>
          <a:p>
            <a:r>
              <a:rPr lang="en-US" sz="2000" dirty="0" smtClean="0">
                <a:latin typeface="Century Gothic" pitchFamily="34" charset="0"/>
              </a:rPr>
              <a:t> Y(n) = F(n) ⊕ F(n) , ⊕ - modulo </a:t>
            </a:r>
            <a:r>
              <a:rPr lang="en-US" sz="2000" i="1" dirty="0" smtClean="0">
                <a:latin typeface="Century Gothic" pitchFamily="34" charset="0"/>
                <a:cs typeface="Times New Roman" pitchFamily="18" charset="0"/>
              </a:rPr>
              <a:t>p</a:t>
            </a:r>
          </a:p>
          <a:p>
            <a:endParaRPr lang="en-US" sz="2000" i="1" dirty="0" smtClean="0">
              <a:latin typeface="Century Gothic" pitchFamily="34" charset="0"/>
              <a:cs typeface="Times New Roman" pitchFamily="18" charset="0"/>
            </a:endParaRPr>
          </a:p>
          <a:p>
            <a:endParaRPr lang="en-US" sz="2000" i="1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sr-Latn-RS" sz="2000" dirty="0" smtClean="0">
                <a:latin typeface="Century Gothic" pitchFamily="34" charset="0"/>
              </a:rPr>
              <a:t>The operator </a:t>
            </a:r>
            <a:r>
              <a:rPr lang="en-US" sz="2000" dirty="0" smtClean="0">
                <a:latin typeface="Century Gothic" pitchFamily="34" charset="0"/>
              </a:rPr>
              <a:t>⊕ was implemented</a:t>
            </a:r>
            <a:r>
              <a:rPr lang="sr-Latn-RS" sz="2000" dirty="0" smtClean="0">
                <a:latin typeface="Century Gothic" pitchFamily="34" charset="0"/>
              </a:rPr>
              <a:t> on CPUs and GPUs</a:t>
            </a:r>
            <a:r>
              <a:rPr lang="en-US" sz="2000" dirty="0" smtClean="0">
                <a:latin typeface="Century Gothic" pitchFamily="34" charset="0"/>
              </a:rPr>
              <a:t> using</a:t>
            </a:r>
            <a:r>
              <a:rPr lang="sr-Latn-RS" sz="2000" dirty="0" smtClean="0">
                <a:latin typeface="Century Gothic" pitchFamily="34" charset="0"/>
              </a:rPr>
              <a:t>: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1. </a:t>
            </a:r>
            <a:r>
              <a:rPr lang="sr-Latn-RS" sz="2000" dirty="0" smtClean="0">
                <a:latin typeface="Century Gothic" pitchFamily="34" charset="0"/>
              </a:rPr>
              <a:t>look-up tables (</a:t>
            </a:r>
            <a:r>
              <a:rPr lang="en-US" sz="2000" dirty="0" smtClean="0">
                <a:latin typeface="Century Gothic" pitchFamily="34" charset="0"/>
              </a:rPr>
              <a:t>LUTs</a:t>
            </a:r>
            <a:r>
              <a:rPr lang="sr-Latn-RS" sz="2000" dirty="0" smtClean="0">
                <a:latin typeface="Century Gothic" pitchFamily="34" charset="0"/>
              </a:rPr>
              <a:t>)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r>
              <a:rPr lang="en-US" sz="2000" dirty="0" smtClean="0">
                <a:latin typeface="Century Gothic" pitchFamily="34" charset="0"/>
              </a:rPr>
              <a:t>2. modulo arithmetic operator</a:t>
            </a:r>
            <a:r>
              <a:rPr lang="sr-Latn-RS" sz="2000" dirty="0" smtClean="0">
                <a:latin typeface="Century Gothic" pitchFamily="34" charset="0"/>
              </a:rPr>
              <a:t> %</a:t>
            </a:r>
            <a:r>
              <a:rPr lang="en-US" sz="2000" dirty="0" smtClean="0">
                <a:latin typeface="Century Gothic" pitchFamily="34" charset="0"/>
              </a:rPr>
              <a:t> from C++ and CUDA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365175"/>
            <a:ext cx="6739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Case Study </a:t>
            </a:r>
            <a:r>
              <a:rPr lang="sr-Latn-RS" sz="3200" b="1" dirty="0" smtClean="0">
                <a:solidFill>
                  <a:schemeClr val="tx1"/>
                </a:solidFill>
                <a:latin typeface="Century Gothic" pitchFamily="34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Addition 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M</a:t>
            </a:r>
            <a:r>
              <a:rPr lang="sr-Latn-RS" sz="3200" b="1" dirty="0" smtClean="0">
                <a:solidFill>
                  <a:schemeClr val="tx1"/>
                </a:solidFill>
                <a:latin typeface="Century Gothic" pitchFamily="34" charset="0"/>
              </a:rPr>
              <a:t>odulo 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rPr>
              <a:t>3</a:t>
            </a:r>
            <a:endParaRPr lang="x-none" sz="3200" b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91815" y="1484784"/>
          <a:ext cx="6360370" cy="2703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074"/>
                <a:gridCol w="1272074"/>
                <a:gridCol w="1272074"/>
                <a:gridCol w="1272074"/>
                <a:gridCol w="1272074"/>
              </a:tblGrid>
              <a:tr h="3862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n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r-Latn-RS" sz="18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Processing</a:t>
                      </a:r>
                      <a:r>
                        <a:rPr lang="sr-Latn-RS" sz="18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time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[ms]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62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C++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CUDA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62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LUT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MOD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LUT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MOD</a:t>
                      </a:r>
                      <a:endParaRPr lang="en-US" sz="18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24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Century Gothic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800" dirty="0" smtClean="0">
                          <a:latin typeface="Century Gothic" pitchFamily="34" charset="0"/>
                          <a:cs typeface="Times New Roman" pitchFamily="18" charset="0"/>
                        </a:rPr>
                        <a:t> = 3</a:t>
                      </a:r>
                      <a:endParaRPr lang="en-US" sz="18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15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17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25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6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1.9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16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49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76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18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5.5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862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17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149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229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55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itchFamily="34" charset="0"/>
                        </a:rPr>
                        <a:t>16</a:t>
                      </a:r>
                      <a:endParaRPr lang="en-US" sz="1800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0285" y="4489337"/>
            <a:ext cx="550343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Better GPU implementation  approx. 10 × faster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than the better CPU implementation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7278" y="5436513"/>
            <a:ext cx="358944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LUTs faster than MOD on CPUs,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the opposite case on GPUs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365175"/>
            <a:ext cx="7209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Case Study</a:t>
            </a:r>
            <a:r>
              <a:rPr lang="sr-Latn-RS" sz="3200" b="1" dirty="0" smtClean="0">
                <a:solidFill>
                  <a:schemeClr val="tx1"/>
                </a:solidFill>
                <a:latin typeface="Century Gothic" pitchFamily="34" charset="0"/>
              </a:rPr>
              <a:t> – 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Performance on CPUs</a:t>
            </a:r>
            <a:endParaRPr lang="x-none" sz="3200" b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043608" y="980728"/>
          <a:ext cx="7056784" cy="497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5691" y="5805264"/>
            <a:ext cx="699262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not a power of 2 - LUTs faster than MOD , from 1.5× to 2.05×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a power of 2 -  MOD as fast as LUTs due to bitwise ops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79612" y="1052736"/>
          <a:ext cx="6984776" cy="492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0080" y="5805264"/>
            <a:ext cx="700384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  <a:latin typeface="Century Gothic" pitchFamily="34" charset="0"/>
              </a:rPr>
              <a:t>In all cases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- MOD faster than LUTs, from 3.3× to 19.5×</a:t>
            </a:r>
          </a:p>
          <a:p>
            <a:pPr algn="ctr"/>
            <a:r>
              <a:rPr lang="sr-Latn-RS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 </a:t>
            </a:r>
            <a:r>
              <a:rPr lang="en-US" i="1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increases, advantage of using MOD over LUTs increases 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51520" y="365175"/>
            <a:ext cx="72330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Case Study – </a:t>
            </a:r>
            <a:r>
              <a:rPr lang="en-US" sz="3200" b="1" smtClean="0">
                <a:latin typeface="Century Gothic" pitchFamily="34" charset="0"/>
                <a:ea typeface="+mj-ea"/>
                <a:cs typeface="+mj-cs"/>
              </a:rPr>
              <a:t>P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erformance on GPUs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8154001.jpg"/>
          <p:cNvPicPr>
            <a:picLocks noChangeAspect="1"/>
          </p:cNvPicPr>
          <p:nvPr/>
        </p:nvPicPr>
        <p:blipFill>
          <a:blip r:embed="rId2" cstate="print"/>
          <a:srcRect b="19738"/>
          <a:stretch>
            <a:fillRect/>
          </a:stretch>
        </p:blipFill>
        <p:spPr>
          <a:xfrm>
            <a:off x="5004048" y="4033726"/>
            <a:ext cx="3899899" cy="2347602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  <a:softEdge rad="127000"/>
          </a:effectLst>
        </p:spPr>
      </p:pic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395953"/>
            <a:ext cx="60580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GPU </a:t>
            </a:r>
            <a:r>
              <a:rPr lang="sr-Latn-RS" sz="3200" b="1" dirty="0" smtClean="0">
                <a:solidFill>
                  <a:schemeClr val="tx1"/>
                </a:solidFill>
                <a:latin typeface="Century Gothic" pitchFamily="34" charset="0"/>
              </a:rPr>
              <a:t>Computing</a:t>
            </a: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 at the FEE Ni</a:t>
            </a:r>
            <a:r>
              <a:rPr lang="sr-Latn-RS" sz="3200" b="1" dirty="0" smtClean="0">
                <a:solidFill>
                  <a:schemeClr val="tx1"/>
                </a:solidFill>
                <a:latin typeface="Century Gothic" pitchFamily="34" charset="0"/>
              </a:rPr>
              <a:t>š</a:t>
            </a:r>
            <a:endParaRPr lang="en-US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5157192"/>
            <a:ext cx="3942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entury Gothic" pitchFamily="34" charset="0"/>
              </a:rPr>
              <a:t>Challenge for students:</a:t>
            </a:r>
          </a:p>
          <a:p>
            <a:r>
              <a:rPr lang="en-US" sz="2000" dirty="0" smtClean="0">
                <a:latin typeface="Century Gothic" pitchFamily="34" charset="0"/>
              </a:rPr>
              <a:t>M</a:t>
            </a:r>
            <a:r>
              <a:rPr lang="sr-Latn-RS" sz="2000" dirty="0" smtClean="0">
                <a:latin typeface="Century Gothic" pitchFamily="34" charset="0"/>
              </a:rPr>
              <a:t>aking </a:t>
            </a:r>
            <a:r>
              <a:rPr lang="sr-Latn-RS" sz="2000" b="1" dirty="0" smtClean="0">
                <a:latin typeface="Century Gothic" pitchFamily="34" charset="0"/>
              </a:rPr>
              <a:t>a shift in thinking </a:t>
            </a:r>
            <a:r>
              <a:rPr lang="sr-Latn-RS" sz="2000" dirty="0" smtClean="0">
                <a:latin typeface="Century Gothic" pitchFamily="34" charset="0"/>
              </a:rPr>
              <a:t>from</a:t>
            </a:r>
            <a:r>
              <a:rPr lang="sr-Latn-RS" sz="2000" b="1" dirty="0" smtClean="0">
                <a:latin typeface="Century Gothic" pitchFamily="34" charset="0"/>
              </a:rPr>
              <a:t> </a:t>
            </a:r>
          </a:p>
          <a:p>
            <a:r>
              <a:rPr lang="sr-Latn-RS" sz="2000" b="1" dirty="0" smtClean="0">
                <a:latin typeface="Century Gothic" pitchFamily="34" charset="0"/>
              </a:rPr>
              <a:t>traditional CPU programming</a:t>
            </a: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7120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entury Gothic" pitchFamily="34" charset="0"/>
              </a:rPr>
              <a:t>Research on performing </a:t>
            </a:r>
            <a:r>
              <a:rPr lang="sr-Latn-RS" sz="2000" b="1" dirty="0" smtClean="0">
                <a:latin typeface="Century Gothic" pitchFamily="34" charset="0"/>
              </a:rPr>
              <a:t>spectral methods on GPUs </a:t>
            </a:r>
          </a:p>
          <a:p>
            <a:r>
              <a:rPr lang="sr-Latn-RS" sz="2000" dirty="0" smtClean="0">
                <a:latin typeface="Century Gothic" pitchFamily="34" charset="0"/>
              </a:rPr>
              <a:t>(Fourier and related transforms, matrix computations, ...)</a:t>
            </a:r>
            <a:endParaRPr lang="en-US" sz="2000" b="1" dirty="0" smtClean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50100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Century Gothic" pitchFamily="34" charset="0"/>
              </a:rPr>
              <a:t>GPU computing used in courses:</a:t>
            </a:r>
            <a:endParaRPr lang="en-US" sz="2000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Digital</a:t>
            </a:r>
            <a:r>
              <a:rPr lang="sr-Latn-RS" sz="2000" b="1" dirty="0" smtClean="0">
                <a:latin typeface="Century Gothic" pitchFamily="34" charset="0"/>
              </a:rPr>
              <a:t> Signal Processing </a:t>
            </a:r>
            <a:r>
              <a:rPr lang="sr-Latn-RS" sz="2000" dirty="0" smtClean="0">
                <a:latin typeface="Century Gothic" pitchFamily="34" charset="0"/>
              </a:rPr>
              <a:t>– 4</a:t>
            </a:r>
            <a:r>
              <a:rPr lang="sr-Latn-RS" sz="2000" baseline="30000" dirty="0" smtClean="0">
                <a:latin typeface="Century Gothic" pitchFamily="34" charset="0"/>
              </a:rPr>
              <a:t>th</a:t>
            </a:r>
            <a:r>
              <a:rPr lang="sr-Latn-RS" sz="2000" dirty="0" smtClean="0">
                <a:latin typeface="Century Gothic" pitchFamily="34" charset="0"/>
              </a:rPr>
              <a:t> year  </a:t>
            </a:r>
            <a:endParaRPr lang="sr-Latn-RS" sz="2000" b="1" dirty="0" smtClean="0">
              <a:latin typeface="Century Gothic" pitchFamily="34" charset="0"/>
            </a:endParaRPr>
          </a:p>
          <a:p>
            <a:r>
              <a:rPr lang="sr-Latn-RS" sz="2000" b="1" dirty="0" smtClean="0">
                <a:latin typeface="Century Gothic" pitchFamily="34" charset="0"/>
              </a:rPr>
              <a:t>Pattern Recognition </a:t>
            </a:r>
            <a:r>
              <a:rPr lang="sr-Latn-RS" sz="2000" dirty="0" smtClean="0">
                <a:latin typeface="Century Gothic" pitchFamily="34" charset="0"/>
              </a:rPr>
              <a:t>– 4</a:t>
            </a:r>
            <a:r>
              <a:rPr lang="sr-Latn-RS" sz="2000" baseline="30000" dirty="0" smtClean="0">
                <a:latin typeface="Century Gothic" pitchFamily="34" charset="0"/>
              </a:rPr>
              <a:t>th</a:t>
            </a:r>
            <a:r>
              <a:rPr lang="sr-Latn-RS" sz="2000" dirty="0" smtClean="0">
                <a:latin typeface="Century Gothic" pitchFamily="34" charset="0"/>
              </a:rPr>
              <a:t> year</a:t>
            </a:r>
            <a:endParaRPr lang="sr-Latn-RS" sz="2000" b="1" dirty="0" smtClean="0">
              <a:latin typeface="Century Gothic" pitchFamily="34" charset="0"/>
            </a:endParaRPr>
          </a:p>
          <a:p>
            <a:r>
              <a:rPr lang="sr-Latn-RS" sz="2000" b="1" dirty="0" smtClean="0">
                <a:latin typeface="Century Gothic" pitchFamily="34" charset="0"/>
              </a:rPr>
              <a:t>Spectral Methods </a:t>
            </a:r>
            <a:r>
              <a:rPr lang="sr-Latn-RS" sz="2000" dirty="0" smtClean="0">
                <a:latin typeface="Century Gothic" pitchFamily="34" charset="0"/>
              </a:rPr>
              <a:t>– 5</a:t>
            </a:r>
            <a:r>
              <a:rPr lang="sr-Latn-RS" sz="2000" baseline="30000" dirty="0" smtClean="0">
                <a:latin typeface="Century Gothic" pitchFamily="34" charset="0"/>
              </a:rPr>
              <a:t>th</a:t>
            </a:r>
            <a:r>
              <a:rPr lang="sr-Latn-RS" sz="2000" dirty="0" smtClean="0">
                <a:latin typeface="Century Gothic" pitchFamily="34" charset="0"/>
              </a:rPr>
              <a:t> year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11" name="Picture 1" descr="D:\Work\Elektronski fakultet\Fakultet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1224136" cy="12241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1876762"/>
            <a:ext cx="767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Founded in 1960, part of University of Ni</a:t>
            </a:r>
            <a:r>
              <a:rPr lang="sr-Latn-RS" sz="2000" dirty="0" smtClean="0">
                <a:latin typeface="Century Gothic" pitchFamily="34" charset="0"/>
              </a:rPr>
              <a:t>š with 30.000 students</a:t>
            </a:r>
            <a:endParaRPr lang="sr-Latn-RS" sz="2000" b="1" dirty="0" smtClean="0">
              <a:latin typeface="Century Gothic" pitchFamily="34" charset="0"/>
            </a:endParaRPr>
          </a:p>
        </p:txBody>
      </p:sp>
      <p:pic>
        <p:nvPicPr>
          <p:cNvPr id="1026" name="Picture 2" descr="D:\Work\Elektronski fakultet\Univerzitet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40669"/>
            <a:ext cx="1152127" cy="115212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395953"/>
            <a:ext cx="2592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</a:rPr>
              <a:t>Conclusions</a:t>
            </a:r>
            <a:endParaRPr lang="en-US" sz="3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5025370"/>
            <a:ext cx="745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dirty="0" smtClean="0">
                <a:latin typeface="Century Gothic" pitchFamily="34" charset="0"/>
              </a:rPr>
              <a:t>Heterogenous parallel processing </a:t>
            </a:r>
            <a:r>
              <a:rPr lang="sr-Latn-RS" sz="2000" dirty="0" smtClean="0">
                <a:latin typeface="Century Gothic" pitchFamily="34" charset="0"/>
              </a:rPr>
              <a:t>is</a:t>
            </a:r>
            <a:r>
              <a:rPr lang="en-US" sz="2000" dirty="0" smtClean="0">
                <a:latin typeface="Century Gothic" pitchFamily="34" charset="0"/>
              </a:rPr>
              <a:t> both</a:t>
            </a:r>
            <a:r>
              <a:rPr lang="sr-Latn-RS" sz="2000" b="1" dirty="0" smtClean="0">
                <a:latin typeface="Century Gothic" pitchFamily="34" charset="0"/>
              </a:rPr>
              <a:t> </a:t>
            </a:r>
          </a:p>
          <a:p>
            <a:r>
              <a:rPr lang="sr-Latn-RS" sz="2000" b="1" dirty="0" smtClean="0">
                <a:latin typeface="Century Gothic" pitchFamily="34" charset="0"/>
              </a:rPr>
              <a:t>the present and the future of high-performance computing</a:t>
            </a:r>
          </a:p>
          <a:p>
            <a:r>
              <a:rPr lang="sr-Latn-RS" sz="2000" dirty="0" smtClean="0">
                <a:latin typeface="Century Gothic" pitchFamily="34" charset="0"/>
              </a:rPr>
              <a:t>(at least until we have something better </a:t>
            </a:r>
            <a:r>
              <a:rPr lang="sr-Latn-RS" sz="2000" dirty="0" smtClean="0">
                <a:latin typeface="Century Gothic" pitchFamily="34" charset="0"/>
                <a:sym typeface="Wingdings" pitchFamily="2" charset="2"/>
              </a:rPr>
              <a:t>)</a:t>
            </a:r>
            <a:r>
              <a:rPr lang="sr-Latn-RS" sz="2000" b="1" dirty="0" smtClean="0">
                <a:latin typeface="Century Gothic" pitchFamily="34" charset="0"/>
              </a:rPr>
              <a:t> 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7847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entury Gothic" pitchFamily="34" charset="0"/>
              </a:rPr>
              <a:t>Modern</a:t>
            </a:r>
            <a:r>
              <a:rPr lang="en-US" sz="2000" b="1" dirty="0" smtClean="0">
                <a:latin typeface="Century Gothic" pitchFamily="34" charset="0"/>
              </a:rPr>
              <a:t> GPUs </a:t>
            </a:r>
            <a:r>
              <a:rPr lang="en-US" sz="2000" dirty="0" smtClean="0">
                <a:latin typeface="Century Gothic" pitchFamily="34" charset="0"/>
              </a:rPr>
              <a:t>are</a:t>
            </a:r>
            <a:r>
              <a:rPr lang="en-US" sz="2000" b="1" dirty="0" smtClean="0">
                <a:latin typeface="Century Gothic" pitchFamily="34" charset="0"/>
              </a:rPr>
              <a:t> unified programmable graphics processors </a:t>
            </a:r>
          </a:p>
          <a:p>
            <a:r>
              <a:rPr lang="en-US" sz="2000" dirty="0" smtClean="0">
                <a:latin typeface="Century Gothic" pitchFamily="34" charset="0"/>
              </a:rPr>
              <a:t>and </a:t>
            </a:r>
            <a:r>
              <a:rPr lang="en-US" sz="2000" b="1" dirty="0" smtClean="0">
                <a:latin typeface="Century Gothic" pitchFamily="34" charset="0"/>
              </a:rPr>
              <a:t>parallel computing platforms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2910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Case study – </a:t>
            </a:r>
            <a:r>
              <a:rPr lang="en-US" sz="2000" b="1" dirty="0" smtClean="0">
                <a:latin typeface="Century Gothic" pitchFamily="34" charset="0"/>
              </a:rPr>
              <a:t>contrasting programming techniques </a:t>
            </a:r>
          </a:p>
          <a:p>
            <a:r>
              <a:rPr lang="en-US" sz="2000" dirty="0" smtClean="0">
                <a:latin typeface="Century Gothic" pitchFamily="34" charset="0"/>
              </a:rPr>
              <a:t>for </a:t>
            </a:r>
            <a:r>
              <a:rPr lang="en-US" sz="2000" b="1" dirty="0" smtClean="0">
                <a:latin typeface="Century Gothic" pitchFamily="34" charset="0"/>
              </a:rPr>
              <a:t>achieving high performance on CPUs</a:t>
            </a:r>
            <a:r>
              <a:rPr lang="en-US" sz="2000" dirty="0" smtClean="0">
                <a:latin typeface="Century Gothic" pitchFamily="34" charset="0"/>
              </a:rPr>
              <a:t> and </a:t>
            </a:r>
            <a:r>
              <a:rPr lang="en-US" sz="2000" b="1" dirty="0" smtClean="0">
                <a:latin typeface="Century Gothic" pitchFamily="34" charset="0"/>
              </a:rPr>
              <a:t>GPUs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423936"/>
            <a:ext cx="508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latin typeface="Century Gothic" pitchFamily="34" charset="0"/>
              </a:rPr>
              <a:t>GPUs - </a:t>
            </a:r>
            <a:r>
              <a:rPr lang="sr-Latn-RS" sz="2000" b="1" dirty="0" smtClean="0">
                <a:latin typeface="Century Gothic" pitchFamily="34" charset="0"/>
              </a:rPr>
              <a:t>SIMD parallel architecture </a:t>
            </a:r>
            <a:r>
              <a:rPr lang="sr-Latn-RS" sz="2000" dirty="0" smtClean="0">
                <a:latin typeface="Century Gothic" pitchFamily="34" charset="0"/>
              </a:rPr>
              <a:t>and </a:t>
            </a:r>
          </a:p>
          <a:p>
            <a:r>
              <a:rPr lang="sr-Latn-RS" sz="2000" b="1" dirty="0" smtClean="0">
                <a:latin typeface="Century Gothic" pitchFamily="34" charset="0"/>
              </a:rPr>
              <a:t>massively-parallel programming model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158224"/>
            <a:ext cx="6907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Better</a:t>
            </a:r>
            <a:r>
              <a:rPr lang="sr-Latn-RS" sz="2000" dirty="0" smtClean="0">
                <a:latin typeface="Century Gothic" pitchFamily="34" charset="0"/>
              </a:rPr>
              <a:t> </a:t>
            </a:r>
            <a:r>
              <a:rPr lang="sr-Latn-RS" sz="2000" dirty="0" smtClean="0">
                <a:latin typeface="Century Gothic" pitchFamily="34" charset="0"/>
              </a:rPr>
              <a:t>preparation for </a:t>
            </a:r>
            <a:r>
              <a:rPr lang="sr-Latn-RS" sz="2000" b="1" dirty="0" smtClean="0">
                <a:latin typeface="Century Gothic" pitchFamily="34" charset="0"/>
              </a:rPr>
              <a:t>parallel computing </a:t>
            </a:r>
            <a:r>
              <a:rPr lang="sr-Latn-RS" sz="2000" dirty="0" smtClean="0">
                <a:latin typeface="Century Gothic" pitchFamily="34" charset="0"/>
              </a:rPr>
              <a:t>is necessary </a:t>
            </a:r>
          </a:p>
          <a:p>
            <a:r>
              <a:rPr lang="sr-Latn-RS" sz="2000" dirty="0" smtClean="0">
                <a:latin typeface="Century Gothic" pitchFamily="34" charset="0"/>
              </a:rPr>
              <a:t>in </a:t>
            </a:r>
            <a:r>
              <a:rPr lang="sr-Latn-RS" sz="2000" b="1" dirty="0" smtClean="0">
                <a:latin typeface="Century Gothic" pitchFamily="34" charset="0"/>
              </a:rPr>
              <a:t>programming </a:t>
            </a:r>
            <a:r>
              <a:rPr lang="sr-Latn-RS" sz="2000" dirty="0" smtClean="0">
                <a:latin typeface="Century Gothic" pitchFamily="34" charset="0"/>
              </a:rPr>
              <a:t>and </a:t>
            </a:r>
            <a:r>
              <a:rPr lang="sr-Latn-RS" sz="2000" b="1" dirty="0" smtClean="0">
                <a:latin typeface="Century Gothic" pitchFamily="34" charset="0"/>
              </a:rPr>
              <a:t>algorithm courses </a:t>
            </a: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90917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Programming Concepts</a:t>
            </a:r>
          </a:p>
          <a:p>
            <a:pPr algn="ctr"/>
            <a:r>
              <a:rPr lang="en-US" sz="36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in GPU Computing</a:t>
            </a:r>
            <a:endParaRPr lang="x-none" sz="36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887" y="4581128"/>
            <a:ext cx="42162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smtClean="0">
                <a:latin typeface="Century Gothic" pitchFamily="34" charset="0"/>
              </a:rPr>
              <a:t>Dušan </a:t>
            </a:r>
            <a:r>
              <a:rPr lang="sr-Latn-RS" sz="2400" dirty="0" smtClean="0">
                <a:latin typeface="Century Gothic" pitchFamily="34" charset="0"/>
              </a:rPr>
              <a:t>B. </a:t>
            </a:r>
            <a:r>
              <a:rPr lang="x-none" sz="2400" smtClean="0">
                <a:latin typeface="Century Gothic" pitchFamily="34" charset="0"/>
              </a:rPr>
              <a:t>Gajić</a:t>
            </a:r>
            <a:endParaRPr lang="en-US" sz="2400" dirty="0" smtClean="0">
              <a:solidFill>
                <a:srgbClr val="262626"/>
              </a:solidFill>
              <a:latin typeface="Century Gothic" pitchFamily="34" charset="0"/>
            </a:endParaRPr>
          </a:p>
          <a:p>
            <a:pPr algn="ctr"/>
            <a:endParaRPr lang="en-US" sz="2000" b="1" dirty="0" smtClean="0">
              <a:solidFill>
                <a:srgbClr val="262626"/>
              </a:solidFill>
              <a:latin typeface="Century Gothic" pitchFamily="34" charset="0"/>
            </a:endParaRPr>
          </a:p>
          <a:p>
            <a:pPr algn="ctr"/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CIITLab, Dept. </a:t>
            </a:r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o</a:t>
            </a:r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f C</a:t>
            </a:r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o</a:t>
            </a:r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mputer Science</a:t>
            </a:r>
          </a:p>
          <a:p>
            <a:pPr algn="ctr"/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Faculty of Electronic Engineering</a:t>
            </a:r>
          </a:p>
          <a:p>
            <a:pPr algn="ctr"/>
            <a:r>
              <a:rPr lang="en-US" dirty="0" smtClean="0">
                <a:solidFill>
                  <a:srgbClr val="262626"/>
                </a:solidFill>
                <a:latin typeface="Century Gothic" pitchFamily="34" charset="0"/>
              </a:rPr>
              <a:t>University of Ni</a:t>
            </a:r>
            <a:r>
              <a:rPr lang="sr-Latn-RS" dirty="0" smtClean="0">
                <a:solidFill>
                  <a:srgbClr val="262626"/>
                </a:solidFill>
                <a:latin typeface="Century Gothic" pitchFamily="34" charset="0"/>
              </a:rPr>
              <a:t>š, Serbia</a:t>
            </a:r>
            <a:endParaRPr lang="x-none" smtClean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012" y="1076543"/>
            <a:ext cx="5791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dirty="0" smtClean="0">
                <a:latin typeface="Century Gothic" pitchFamily="34" charset="0"/>
              </a:rPr>
              <a:t>14</a:t>
            </a:r>
            <a:r>
              <a:rPr lang="sr-Latn-RS" baseline="30000" dirty="0" smtClean="0">
                <a:latin typeface="Century Gothic" pitchFamily="34" charset="0"/>
              </a:rPr>
              <a:t>th</a:t>
            </a:r>
            <a:r>
              <a:rPr lang="en-US" baseline="30000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W</a:t>
            </a:r>
            <a:r>
              <a:rPr lang="sr-Latn-RS" dirty="0" smtClean="0">
                <a:latin typeface="Century Gothic" pitchFamily="34" charset="0"/>
              </a:rPr>
              <a:t>orkshop on Software Engineering Education </a:t>
            </a:r>
            <a:endParaRPr lang="en-US" dirty="0" smtClean="0">
              <a:latin typeface="Century Gothic" pitchFamily="34" charset="0"/>
            </a:endParaRPr>
          </a:p>
          <a:p>
            <a:pPr algn="ctr"/>
            <a:r>
              <a:rPr lang="sr-Latn-RS" dirty="0" smtClean="0">
                <a:latin typeface="Century Gothic" pitchFamily="34" charset="0"/>
              </a:rPr>
              <a:t>and Reverse Engineering</a:t>
            </a:r>
            <a:endParaRPr lang="en-US" dirty="0" smtClean="0">
              <a:latin typeface="Century Gothic" pitchFamily="34" charset="0"/>
            </a:endParaRPr>
          </a:p>
          <a:p>
            <a:pPr algn="ctr"/>
            <a:r>
              <a:rPr lang="en-US" dirty="0" err="1" smtClean="0">
                <a:latin typeface="Century Gothic" pitchFamily="34" charset="0"/>
              </a:rPr>
              <a:t>Sinaia</a:t>
            </a:r>
            <a:r>
              <a:rPr lang="sr-Latn-RS" dirty="0" smtClean="0">
                <a:latin typeface="Century Gothic" pitchFamily="34" charset="0"/>
              </a:rPr>
              <a:t>, </a:t>
            </a:r>
            <a:r>
              <a:rPr lang="en-US" dirty="0" smtClean="0">
                <a:latin typeface="Century Gothic" pitchFamily="34" charset="0"/>
              </a:rPr>
              <a:t>Romania</a:t>
            </a:r>
            <a:r>
              <a:rPr lang="sr-Latn-RS" dirty="0" smtClean="0">
                <a:latin typeface="Century Gothic" pitchFamily="34" charset="0"/>
              </a:rPr>
              <a:t>, </a:t>
            </a:r>
            <a:r>
              <a:rPr lang="en-US" dirty="0" smtClean="0">
                <a:latin typeface="Century Gothic" pitchFamily="34" charset="0"/>
              </a:rPr>
              <a:t>August</a:t>
            </a:r>
            <a:r>
              <a:rPr lang="sr-Latn-RS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24 </a:t>
            </a:r>
            <a:r>
              <a:rPr lang="sr-Latn-RS" dirty="0" smtClean="0">
                <a:latin typeface="Century Gothic" pitchFamily="34" charset="0"/>
              </a:rPr>
              <a:t>-</a:t>
            </a:r>
            <a:r>
              <a:rPr lang="en-US" dirty="0" smtClean="0">
                <a:latin typeface="Century Gothic" pitchFamily="34" charset="0"/>
              </a:rPr>
              <a:t> 30</a:t>
            </a:r>
            <a:r>
              <a:rPr lang="sr-Latn-RS" dirty="0" smtClean="0">
                <a:latin typeface="Century Gothic" pitchFamily="34" charset="0"/>
              </a:rPr>
              <a:t>, 2014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72705" name="Picture 1" descr="D:\Work\Elektronski fakultet\Fakultet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1224136" cy="1224136"/>
          </a:xfrm>
          <a:prstGeom prst="rect">
            <a:avLst/>
          </a:prstGeom>
          <a:noFill/>
        </p:spPr>
      </p:pic>
      <p:pic>
        <p:nvPicPr>
          <p:cNvPr id="72706" name="Picture 2" descr="D:\Work\Elektronski fakultet\Univerzitet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800" y="4958916"/>
            <a:ext cx="1188640" cy="1188640"/>
          </a:xfrm>
          <a:prstGeom prst="rect">
            <a:avLst/>
          </a:prstGeom>
          <a:noFill/>
        </p:spPr>
      </p:pic>
      <p:pic>
        <p:nvPicPr>
          <p:cNvPr id="72707" name="Picture 3" descr="D:\Work\DAAD Romania 2014\DA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3908" y="406064"/>
            <a:ext cx="1584176" cy="64667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2057400"/>
            <a:ext cx="54864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pPr lvl="1"/>
            <a:endParaRPr lang="sr-Latn-CS" sz="2000" b="1" dirty="0" smtClean="0"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sr-Latn-CS" dirty="0">
                <a:solidFill>
                  <a:srgbClr val="26262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95536" y="467961"/>
            <a:ext cx="4193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RS" sz="3200" b="1" dirty="0" smtClean="0">
                <a:latin typeface="Century Gothic" pitchFamily="34" charset="0"/>
              </a:rPr>
              <a:t>Presentation Outline</a:t>
            </a:r>
            <a:endParaRPr lang="sr-Latn-RS" sz="3200" b="1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2" y="1651436"/>
            <a:ext cx="8534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 Gothic" pitchFamily="34" charset="0"/>
              </a:rPr>
              <a:t>Graphics processing units (GPUs)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 Gothic" pitchFamily="34" charset="0"/>
              </a:rPr>
              <a:t>GPU computing</a:t>
            </a:r>
            <a:r>
              <a:rPr lang="sr-Latn-RS" sz="2400" dirty="0" smtClean="0">
                <a:latin typeface="Century Gothic" pitchFamily="34" charset="0"/>
              </a:rPr>
              <a:t> and its applications</a:t>
            </a:r>
            <a:endParaRPr lang="en-US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 Gothic" pitchFamily="34" charset="0"/>
              </a:rPr>
              <a:t>GPU</a:t>
            </a:r>
            <a:r>
              <a:rPr lang="sr-Latn-RS" sz="2400" dirty="0" smtClean="0">
                <a:latin typeface="Century Gothic" pitchFamily="34" charset="0"/>
              </a:rPr>
              <a:t> architecture and </a:t>
            </a:r>
            <a:r>
              <a:rPr lang="sr-Latn-RS" sz="2400" dirty="0" smtClean="0">
                <a:latin typeface="Century Gothic" pitchFamily="34" charset="0"/>
              </a:rPr>
              <a:t>programming</a:t>
            </a:r>
            <a:endParaRPr lang="sr-Latn-RS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sr-Latn-RS" sz="2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400" dirty="0" smtClean="0">
                <a:latin typeface="Century Gothic" pitchFamily="34" charset="0"/>
              </a:rPr>
              <a:t>Case study</a:t>
            </a:r>
            <a:r>
              <a:rPr lang="en-US" sz="2400" dirty="0" smtClean="0">
                <a:latin typeface="Century Gothic" pitchFamily="34" charset="0"/>
              </a:rPr>
              <a:t>   </a:t>
            </a:r>
            <a:endParaRPr lang="sr-Latn-RS" sz="2400" dirty="0" smtClean="0">
              <a:latin typeface="Century Gothic" pitchFamily="34" charset="0"/>
            </a:endParaRPr>
          </a:p>
          <a:p>
            <a:pPr marL="457200" indent="-457200"/>
            <a:endParaRPr lang="sr-Latn-RS" sz="2400" dirty="0" smtClean="0">
              <a:latin typeface="Century Gothic" pitchFamily="34" charset="0"/>
            </a:endParaRPr>
          </a:p>
          <a:p>
            <a:pPr marL="457200" indent="-457200"/>
            <a:r>
              <a:rPr lang="sr-Latn-RS" sz="2400" dirty="0" smtClean="0">
                <a:latin typeface="Century Gothic" pitchFamily="34" charset="0"/>
              </a:rPr>
              <a:t>5.  Conclusions</a:t>
            </a:r>
          </a:p>
          <a:p>
            <a:pPr marL="457200" indent="-457200">
              <a:buFont typeface="Wingdings" pitchFamily="2" charset="2"/>
              <a:buChar char="§"/>
            </a:pPr>
            <a:endParaRPr lang="sr-Latn-RS" sz="2400" dirty="0" smtClean="0"/>
          </a:p>
          <a:p>
            <a:pPr marL="457200" indent="-457200">
              <a:buFont typeface="Wingdings" pitchFamily="2" charset="2"/>
              <a:buChar char="§"/>
            </a:pPr>
            <a:endParaRPr lang="sr-Latn-RS" sz="2400" dirty="0" smtClean="0"/>
          </a:p>
          <a:p>
            <a:pPr marL="457200" indent="-457200">
              <a:buFont typeface="Wingdings" pitchFamily="2" charset="2"/>
              <a:buChar char="§"/>
            </a:pPr>
            <a:endParaRPr lang="sr-Latn-RS" sz="2400" dirty="0" smtClean="0"/>
          </a:p>
          <a:p>
            <a:pPr marL="457200" indent="-457200">
              <a:buFont typeface="Wingdings" pitchFamily="2" charset="2"/>
              <a:buChar char="§"/>
            </a:pPr>
            <a:endParaRPr lang="sr-Latn-RS" sz="2400" dirty="0" smtClean="0"/>
          </a:p>
          <a:p>
            <a:endParaRPr lang="en-US" sz="2400" b="1" dirty="0" smtClean="0"/>
          </a:p>
          <a:p>
            <a:r>
              <a:rPr lang="sr-Latn-RS" dirty="0" smtClean="0"/>
              <a:t>    </a:t>
            </a:r>
            <a:r>
              <a:rPr lang="sr-Latn-RS" sz="2400" dirty="0" smtClean="0"/>
              <a:t>   </a:t>
            </a:r>
          </a:p>
          <a:p>
            <a:r>
              <a:rPr lang="sr-Latn-RS" sz="2400" dirty="0" smtClean="0"/>
              <a:t>       </a:t>
            </a:r>
            <a:endParaRPr lang="en-US" sz="2400" dirty="0" smtClean="0"/>
          </a:p>
          <a:p>
            <a:pPr marL="457200" indent="-457200"/>
            <a:r>
              <a:rPr lang="sr-Latn-RS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sr-Latn-RS" sz="2400" dirty="0" smtClean="0">
              <a:latin typeface="+mn-lt"/>
            </a:endParaRPr>
          </a:p>
        </p:txBody>
      </p:sp>
      <p:pic>
        <p:nvPicPr>
          <p:cNvPr id="6" name="Picture 5" descr="111278768-260x260-0-0_evga+evga+geforce+gtx+560+ti+ds+sc+1gb+gddr5+vid+b.jpg"/>
          <p:cNvPicPr>
            <a:picLocks noChangeAspect="1"/>
          </p:cNvPicPr>
          <p:nvPr/>
        </p:nvPicPr>
        <p:blipFill>
          <a:blip r:embed="rId2" cstate="print"/>
          <a:srcRect b="20036"/>
          <a:stretch>
            <a:fillRect/>
          </a:stretch>
        </p:blipFill>
        <p:spPr>
          <a:xfrm>
            <a:off x="5290943" y="4005064"/>
            <a:ext cx="2521417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264" y="4421088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95536" y="395953"/>
            <a:ext cx="63337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Graphics Processing Unit (GPU)</a:t>
            </a:r>
            <a:endParaRPr lang="x-none" sz="32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pic>
        <p:nvPicPr>
          <p:cNvPr id="7" name="Picture 6" descr="111278768-260x260-0-0_evga+evga+geforce+gtx+560+ti+ds+sc+1gb+gddr5+vid+b.jpg"/>
          <p:cNvPicPr>
            <a:picLocks noChangeAspect="1"/>
          </p:cNvPicPr>
          <p:nvPr/>
        </p:nvPicPr>
        <p:blipFill>
          <a:blip r:embed="rId2" cstate="print"/>
          <a:srcRect b="20036"/>
          <a:stretch>
            <a:fillRect/>
          </a:stretch>
        </p:blipFill>
        <p:spPr>
          <a:xfrm>
            <a:off x="6083031" y="1052736"/>
            <a:ext cx="2521417" cy="20162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1357298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The first GPU appeared in 1999 </a:t>
            </a:r>
            <a:endParaRPr lang="sr-Latn-RS" sz="2000" dirty="0" smtClean="0">
              <a:latin typeface="Century Gothic" pitchFamily="34" charset="0"/>
            </a:endParaRPr>
          </a:p>
          <a:p>
            <a:endParaRPr lang="sr-Latn-R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Graphics processing unit </a:t>
            </a:r>
            <a:r>
              <a:rPr lang="en-US" sz="2000" dirty="0" smtClean="0">
                <a:latin typeface="Century Gothic" pitchFamily="34" charset="0"/>
              </a:rPr>
              <a:t>(GPU) is a </a:t>
            </a:r>
          </a:p>
          <a:p>
            <a:r>
              <a:rPr lang="en-US" sz="2000" dirty="0" smtClean="0">
                <a:latin typeface="Century Gothic" pitchFamily="34" charset="0"/>
              </a:rPr>
              <a:t>hardware device originally specialized </a:t>
            </a:r>
          </a:p>
          <a:p>
            <a:r>
              <a:rPr lang="en-US" sz="2000" dirty="0" smtClean="0">
                <a:latin typeface="Century Gothic" pitchFamily="34" charset="0"/>
              </a:rPr>
              <a:t>for rendering computer graphics</a:t>
            </a:r>
          </a:p>
          <a:p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r>
              <a:rPr lang="en-US" sz="2000" dirty="0" smtClean="0">
                <a:latin typeface="Century Gothic" pitchFamily="34" charset="0"/>
              </a:rPr>
              <a:t>Early 2000s: fixed-function processors dedicated to </a:t>
            </a:r>
          </a:p>
          <a:p>
            <a:r>
              <a:rPr lang="en-US" sz="2000" dirty="0" smtClean="0">
                <a:latin typeface="Century Gothic" pitchFamily="34" charset="0"/>
              </a:rPr>
              <a:t>rendering computer graphics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entury Gothic" pitchFamily="34" charset="0"/>
            </a:endParaRPr>
          </a:p>
          <a:p>
            <a:r>
              <a:rPr lang="sr-Latn-RS" sz="2000" dirty="0" smtClean="0">
                <a:latin typeface="Century Gothic" pitchFamily="34" charset="0"/>
              </a:rPr>
              <a:t>Modern GPUs</a:t>
            </a:r>
            <a:r>
              <a:rPr lang="en-US" sz="2000" b="1" dirty="0" smtClean="0">
                <a:latin typeface="Century Gothic" pitchFamily="34" charset="0"/>
              </a:rPr>
              <a:t>: unified programmable graphics processor</a:t>
            </a:r>
            <a:r>
              <a:rPr lang="sr-Latn-RS" sz="2000" b="1" dirty="0" smtClean="0">
                <a:latin typeface="Century Gothic" pitchFamily="34" charset="0"/>
              </a:rPr>
              <a:t>s</a:t>
            </a:r>
            <a:r>
              <a:rPr lang="en-US" sz="2000" b="1" dirty="0" smtClean="0">
                <a:latin typeface="Century Gothic" pitchFamily="34" charset="0"/>
              </a:rPr>
              <a:t> </a:t>
            </a:r>
          </a:p>
          <a:p>
            <a:r>
              <a:rPr lang="en-US" sz="2000" dirty="0" smtClean="0">
                <a:latin typeface="Century Gothic" pitchFamily="34" charset="0"/>
              </a:rPr>
              <a:t>and </a:t>
            </a:r>
            <a:r>
              <a:rPr lang="en-US" sz="2000" b="1" dirty="0" smtClean="0">
                <a:latin typeface="Century Gothic" pitchFamily="34" charset="0"/>
              </a:rPr>
              <a:t>parallel computing platform</a:t>
            </a:r>
            <a:r>
              <a:rPr lang="sr-Latn-RS" sz="2000" b="1" dirty="0" smtClean="0">
                <a:latin typeface="Century Gothic" pitchFamily="34" charset="0"/>
              </a:rPr>
              <a:t>s</a:t>
            </a:r>
            <a:endParaRPr lang="en-US" sz="2000" b="1" dirty="0" smtClean="0">
              <a:latin typeface="Century Gothic" pitchFamily="34" charset="0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Century Gothic" pitchFamily="34" charset="0"/>
              </a:rPr>
              <a:t>GPU design philosophy is </a:t>
            </a:r>
            <a:r>
              <a:rPr lang="sr-Latn-RS" sz="2000" dirty="0" smtClean="0">
                <a:latin typeface="Century Gothic" pitchFamily="34" charset="0"/>
              </a:rPr>
              <a:t>oposite to</a:t>
            </a:r>
            <a:r>
              <a:rPr lang="en-US" sz="2000" dirty="0" smtClean="0">
                <a:latin typeface="Century Gothic" pitchFamily="34" charset="0"/>
              </a:rPr>
              <a:t> the design</a:t>
            </a:r>
            <a:r>
              <a:rPr lang="sr-Latn-RS" sz="2000" dirty="0" smtClean="0">
                <a:latin typeface="Century Gothic" pitchFamily="34" charset="0"/>
              </a:rPr>
              <a:t> of CPUs 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sr-Cyrl-RS" sz="2000" dirty="0" smtClean="0">
                <a:latin typeface="Century Gothic" pitchFamily="34" charset="0"/>
              </a:rPr>
              <a:t>(</a:t>
            </a:r>
            <a:r>
              <a:rPr lang="en-US" sz="2000" b="1" dirty="0" smtClean="0">
                <a:latin typeface="Century Gothic" pitchFamily="34" charset="0"/>
              </a:rPr>
              <a:t>throughput </a:t>
            </a:r>
            <a:r>
              <a:rPr lang="sr-Latn-RS" sz="2000" dirty="0" smtClean="0">
                <a:latin typeface="Century Gothic" pitchFamily="34" charset="0"/>
              </a:rPr>
              <a:t>vs</a:t>
            </a:r>
            <a:r>
              <a:rPr lang="en-US" sz="2000" b="1" dirty="0" smtClean="0">
                <a:latin typeface="Century Gothic" pitchFamily="34" charset="0"/>
              </a:rPr>
              <a:t> latency</a:t>
            </a:r>
            <a:r>
              <a:rPr lang="en-US" sz="2000" dirty="0" smtClean="0">
                <a:latin typeface="Century Gothic" pitchFamily="34" charset="0"/>
              </a:rPr>
              <a:t>)  </a:t>
            </a:r>
          </a:p>
          <a:p>
            <a:endParaRPr lang="en-US" sz="2400" b="1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x-none" sz="20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x-none" sz="20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x-none" sz="2000" b="1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x-none" sz="2000" b="1" dirty="0" smtClean="0">
              <a:latin typeface="+mn-lt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3779912" y="5445224"/>
            <a:ext cx="432048" cy="1440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7478" y="5301208"/>
            <a:ext cx="441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different programming philosophy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4499992" y="3645024"/>
            <a:ext cx="432048" cy="1440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1723" y="3501008"/>
            <a:ext cx="3858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in 2003 Moore’s law hit a wall</a:t>
            </a: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95536" y="395953"/>
            <a:ext cx="86645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CPU and GPU Processing Power 2006-2013 </a:t>
            </a:r>
            <a:endParaRPr lang="x-none" sz="32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pic>
        <p:nvPicPr>
          <p:cNvPr id="9" name="Picture 8" descr="ProcessingPower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095" y="1201806"/>
            <a:ext cx="6435810" cy="539554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146266" y="395953"/>
            <a:ext cx="9106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CPU and GPU Memory Bandwidth 2006-2013</a:t>
            </a:r>
            <a:endParaRPr lang="x-none" sz="32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pic>
        <p:nvPicPr>
          <p:cNvPr id="9" name="Picture 8" descr="ProcessingPower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832" y="1052736"/>
            <a:ext cx="6450337" cy="554461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7088" y="404664"/>
            <a:ext cx="2057400" cy="1245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2057400"/>
            <a:ext cx="54864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pPr lvl="1"/>
            <a:endParaRPr lang="sr-Latn-CS" sz="2000" b="1" dirty="0" smtClean="0"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sr-Latn-CS" dirty="0">
                <a:solidFill>
                  <a:srgbClr val="26262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95536" y="395953"/>
            <a:ext cx="34339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GPU Computing</a:t>
            </a:r>
            <a:endParaRPr lang="x-none" sz="32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sp>
        <p:nvSpPr>
          <p:cNvPr id="7" name="Rectangle 6"/>
          <p:cNvSpPr/>
          <p:nvPr/>
        </p:nvSpPr>
        <p:spPr>
          <a:xfrm>
            <a:off x="609600" y="1340768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General purpose computations on the GPU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r>
              <a:rPr lang="x-none" sz="2000" smtClean="0">
                <a:latin typeface="Century Gothic" pitchFamily="34" charset="0"/>
              </a:rPr>
              <a:t>(</a:t>
            </a:r>
            <a:r>
              <a:rPr lang="sr-Latn-RS" sz="2000" dirty="0" smtClean="0">
                <a:latin typeface="Century Gothic" pitchFamily="34" charset="0"/>
              </a:rPr>
              <a:t>GPU computing</a:t>
            </a:r>
            <a:r>
              <a:rPr lang="en-US" sz="2000" dirty="0" smtClean="0">
                <a:latin typeface="Century Gothic" pitchFamily="34" charset="0"/>
              </a:rPr>
              <a:t>)</a:t>
            </a:r>
            <a:r>
              <a:rPr lang="sr-Latn-RS" sz="2000" dirty="0" smtClean="0">
                <a:latin typeface="Century Gothic" pitchFamily="34" charset="0"/>
              </a:rPr>
              <a:t> – developed from </a:t>
            </a:r>
            <a:r>
              <a:rPr lang="sr-Latn-RS" sz="2000" b="1" dirty="0" smtClean="0">
                <a:latin typeface="Century Gothic" pitchFamily="34" charset="0"/>
              </a:rPr>
              <a:t>GPGPU</a:t>
            </a:r>
            <a:r>
              <a:rPr lang="x-none" sz="2000" smtClean="0">
                <a:latin typeface="Century Gothic" pitchFamily="34" charset="0"/>
              </a:rPr>
              <a:t> </a:t>
            </a:r>
            <a:endParaRPr lang="en-US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Century Gothic" pitchFamily="34" charset="0"/>
            </a:endParaRPr>
          </a:p>
          <a:p>
            <a:pPr marL="342900" indent="-342900"/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sr-Latn-RS" sz="2000" dirty="0" smtClean="0">
                <a:latin typeface="Century Gothic" pitchFamily="34" charset="0"/>
              </a:rPr>
              <a:t>GPU</a:t>
            </a:r>
            <a:r>
              <a:rPr lang="en-US" sz="2000" dirty="0" smtClean="0">
                <a:latin typeface="Century Gothic" pitchFamily="34" charset="0"/>
              </a:rPr>
              <a:t> features</a:t>
            </a:r>
            <a:r>
              <a:rPr lang="sr-Latn-RS" sz="2000" dirty="0" smtClean="0">
                <a:latin typeface="Century Gothic" pitchFamily="34" charset="0"/>
              </a:rPr>
              <a:t>:</a:t>
            </a:r>
            <a:r>
              <a:rPr lang="en-US" sz="2000" dirty="0" smtClean="0">
                <a:latin typeface="Century Gothic" pitchFamily="34" charset="0"/>
              </a:rPr>
              <a:t> </a:t>
            </a:r>
            <a:endParaRPr lang="sr-Latn-RS" sz="2000" dirty="0" smtClean="0"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r-Latn-RS" sz="2000" b="1" dirty="0" smtClean="0">
                <a:latin typeface="Century Gothic" pitchFamily="34" charset="0"/>
              </a:rPr>
              <a:t>SIMD manycore architecture</a:t>
            </a: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r-Latn-RS" sz="2000" b="1" dirty="0" smtClean="0">
                <a:latin typeface="Century Gothic" pitchFamily="34" charset="0"/>
              </a:rPr>
              <a:t>high throughput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and </a:t>
            </a:r>
            <a:r>
              <a:rPr lang="sr-Latn-RS" sz="2000" b="1" dirty="0" smtClean="0">
                <a:latin typeface="Century Gothic" pitchFamily="34" charset="0"/>
              </a:rPr>
              <a:t>processing power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r-Latn-RS" sz="2000" b="1" dirty="0" smtClean="0">
                <a:latin typeface="Century Gothic" pitchFamily="34" charset="0"/>
              </a:rPr>
              <a:t>l</a:t>
            </a:r>
            <a:r>
              <a:rPr lang="en-US" sz="2000" b="1" dirty="0" err="1" smtClean="0">
                <a:latin typeface="Century Gothic" pitchFamily="34" charset="0"/>
              </a:rPr>
              <a:t>ess</a:t>
            </a:r>
            <a:r>
              <a:rPr lang="sr-Latn-RS" sz="2000" b="1" dirty="0" smtClean="0">
                <a:latin typeface="Century Gothic" pitchFamily="34" charset="0"/>
              </a:rPr>
              <a:t> cost </a:t>
            </a:r>
            <a:r>
              <a:rPr lang="sr-Latn-RS" sz="2000" dirty="0" smtClean="0">
                <a:latin typeface="Century Gothic" pitchFamily="34" charset="0"/>
              </a:rPr>
              <a:t>and</a:t>
            </a:r>
            <a:r>
              <a:rPr lang="sr-Latn-RS" sz="2000" b="1" dirty="0" smtClean="0">
                <a:latin typeface="Century Gothic" pitchFamily="34" charset="0"/>
              </a:rPr>
              <a:t> l</a:t>
            </a:r>
            <a:r>
              <a:rPr lang="en-US" sz="2000" b="1" dirty="0" err="1" smtClean="0">
                <a:latin typeface="Century Gothic" pitchFamily="34" charset="0"/>
              </a:rPr>
              <a:t>ower</a:t>
            </a:r>
            <a:r>
              <a:rPr lang="sr-Latn-RS" sz="2000" b="1" dirty="0" smtClean="0">
                <a:latin typeface="Century Gothic" pitchFamily="34" charset="0"/>
              </a:rPr>
              <a:t> energy consumption</a:t>
            </a:r>
            <a:r>
              <a:rPr lang="sr-Latn-RS" sz="2000" dirty="0" smtClean="0">
                <a:latin typeface="Century Gothic" pitchFamily="34" charset="0"/>
              </a:rPr>
              <a:t>  </a:t>
            </a:r>
          </a:p>
          <a:p>
            <a:endParaRPr lang="sr-Latn-RS" sz="2000" dirty="0" smtClean="0">
              <a:latin typeface="Century Gothic" pitchFamily="34" charset="0"/>
            </a:endParaRPr>
          </a:p>
          <a:p>
            <a:pPr marL="342900" indent="-342900"/>
            <a:r>
              <a:rPr lang="sr-Latn-RS" sz="2000" dirty="0" smtClean="0">
                <a:latin typeface="Century Gothic" pitchFamily="34" charset="0"/>
              </a:rPr>
              <a:t>Suitable for </a:t>
            </a:r>
            <a:r>
              <a:rPr lang="sr-Latn-RS" sz="2000" b="1" dirty="0" smtClean="0">
                <a:latin typeface="Century Gothic" pitchFamily="34" charset="0"/>
              </a:rPr>
              <a:t>intensive computations</a:t>
            </a:r>
            <a:r>
              <a:rPr lang="en-US" sz="2000" dirty="0" smtClean="0">
                <a:latin typeface="Century Gothic" pitchFamily="34" charset="0"/>
              </a:rPr>
              <a:t> and</a:t>
            </a:r>
            <a:r>
              <a:rPr lang="en-US" sz="2000" b="1" dirty="0" smtClean="0">
                <a:latin typeface="Century Gothic" pitchFamily="34" charset="0"/>
              </a:rPr>
              <a:t> large data</a:t>
            </a:r>
            <a:r>
              <a:rPr lang="sr-Latn-RS" sz="2000" b="1" dirty="0" smtClean="0">
                <a:latin typeface="Century Gothic" pitchFamily="34" charset="0"/>
              </a:rPr>
              <a:t> processing</a:t>
            </a:r>
            <a:endParaRPr lang="en-US" sz="2000" dirty="0" smtClean="0">
              <a:latin typeface="Century Gothic" pitchFamily="34" charset="0"/>
            </a:endParaRPr>
          </a:p>
          <a:p>
            <a:endParaRPr lang="en-US" sz="2000" i="1" dirty="0" smtClean="0">
              <a:latin typeface="Century Gothic" pitchFamily="34" charset="0"/>
            </a:endParaRPr>
          </a:p>
          <a:p>
            <a:r>
              <a:rPr lang="en-US" sz="2000" i="1" dirty="0" err="1" smtClean="0">
                <a:latin typeface="Century Gothic" pitchFamily="34" charset="0"/>
              </a:rPr>
              <a:t>Nvidia</a:t>
            </a:r>
            <a:r>
              <a:rPr lang="en-US" sz="2000" i="1" dirty="0" smtClean="0">
                <a:latin typeface="Century Gothic" pitchFamily="34" charset="0"/>
              </a:rPr>
              <a:t> </a:t>
            </a:r>
            <a:r>
              <a:rPr lang="x-none" sz="2000" i="1" smtClean="0">
                <a:latin typeface="Century Gothic" pitchFamily="34" charset="0"/>
              </a:rPr>
              <a:t>CUDA</a:t>
            </a:r>
            <a:r>
              <a:rPr lang="en-US" sz="2000" i="1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(high performance, exclusive for </a:t>
            </a:r>
            <a:r>
              <a:rPr lang="en-US" sz="2000" i="1" dirty="0" err="1" smtClean="0">
                <a:latin typeface="Century Gothic" pitchFamily="34" charset="0"/>
              </a:rPr>
              <a:t>Nvidia</a:t>
            </a:r>
            <a:r>
              <a:rPr lang="en-US" sz="2000" dirty="0" smtClean="0">
                <a:latin typeface="Century Gothic" pitchFamily="34" charset="0"/>
              </a:rPr>
              <a:t> GPUs),</a:t>
            </a:r>
            <a:r>
              <a:rPr lang="sr-Latn-RS" sz="2000" dirty="0" smtClean="0">
                <a:latin typeface="Century Gothic" pitchFamily="34" charset="0"/>
              </a:rPr>
              <a:t> </a:t>
            </a:r>
            <a:endParaRPr lang="en-US" sz="2000" dirty="0" smtClean="0">
              <a:latin typeface="Century Gothic" pitchFamily="34" charset="0"/>
            </a:endParaRPr>
          </a:p>
          <a:p>
            <a:r>
              <a:rPr lang="en-US" sz="2000" dirty="0" smtClean="0">
                <a:latin typeface="Century Gothic" pitchFamily="34" charset="0"/>
              </a:rPr>
              <a:t>appeared in 2007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r>
              <a:rPr lang="en-US" sz="2000" i="1" dirty="0" smtClean="0">
                <a:latin typeface="Century Gothic" pitchFamily="34" charset="0"/>
              </a:rPr>
              <a:t>OpenCL</a:t>
            </a:r>
            <a:r>
              <a:rPr lang="en-US" sz="2000" dirty="0" smtClean="0">
                <a:latin typeface="Century Gothic" pitchFamily="34" charset="0"/>
              </a:rPr>
              <a:t> (open standard, acceleration on heterogeneous   </a:t>
            </a:r>
          </a:p>
          <a:p>
            <a:r>
              <a:rPr lang="en-US" sz="2000" dirty="0" smtClean="0">
                <a:latin typeface="Century Gothic" pitchFamily="34" charset="0"/>
              </a:rPr>
              <a:t>devices </a:t>
            </a:r>
            <a:r>
              <a:rPr lang="x-none" sz="2000" smtClean="0">
                <a:latin typeface="Century Gothic" pitchFamily="34" charset="0"/>
              </a:rPr>
              <a:t>(CPU</a:t>
            </a:r>
            <a:r>
              <a:rPr lang="en-US" sz="2000" dirty="0" smtClean="0">
                <a:latin typeface="Century Gothic" pitchFamily="34" charset="0"/>
              </a:rPr>
              <a:t>s</a:t>
            </a:r>
            <a:r>
              <a:rPr lang="x-none" sz="2000" smtClean="0">
                <a:latin typeface="Century Gothic" pitchFamily="34" charset="0"/>
              </a:rPr>
              <a:t>, GPU</a:t>
            </a:r>
            <a:r>
              <a:rPr lang="en-US" sz="2000" dirty="0" smtClean="0">
                <a:latin typeface="Century Gothic" pitchFamily="34" charset="0"/>
              </a:rPr>
              <a:t>s</a:t>
            </a:r>
            <a:r>
              <a:rPr lang="x-none" sz="2000" smtClean="0">
                <a:latin typeface="Century Gothic" pitchFamily="34" charset="0"/>
              </a:rPr>
              <a:t>, DSP</a:t>
            </a:r>
            <a:r>
              <a:rPr lang="en-US" sz="2000" dirty="0" smtClean="0">
                <a:latin typeface="Century Gothic" pitchFamily="34" charset="0"/>
              </a:rPr>
              <a:t>s</a:t>
            </a:r>
            <a:r>
              <a:rPr lang="x-none" sz="2000" smtClean="0">
                <a:latin typeface="Century Gothic" pitchFamily="34" charset="0"/>
              </a:rPr>
              <a:t>,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x-none" sz="2000" smtClean="0">
                <a:latin typeface="Century Gothic" pitchFamily="34" charset="0"/>
              </a:rPr>
              <a:t>FPGA</a:t>
            </a:r>
            <a:r>
              <a:rPr lang="en-US" sz="2000" dirty="0" smtClean="0">
                <a:latin typeface="Century Gothic" pitchFamily="34" charset="0"/>
              </a:rPr>
              <a:t>s</a:t>
            </a:r>
            <a:r>
              <a:rPr lang="x-none" sz="2000" smtClean="0">
                <a:latin typeface="Century Gothic" pitchFamily="34" charset="0"/>
              </a:rPr>
              <a:t>)</a:t>
            </a:r>
            <a:r>
              <a:rPr lang="en-US" sz="2000" dirty="0" smtClean="0">
                <a:latin typeface="Century Gothic" pitchFamily="34" charset="0"/>
              </a:rPr>
              <a:t>, appeared in </a:t>
            </a:r>
            <a:r>
              <a:rPr lang="sr-Latn-RS" sz="2000" dirty="0" smtClean="0">
                <a:latin typeface="Century Gothic" pitchFamily="34" charset="0"/>
              </a:rPr>
              <a:t>2009</a:t>
            </a:r>
            <a:endParaRPr lang="en-US" sz="2000" dirty="0" smtClean="0">
              <a:latin typeface="Century Gothic" pitchFamily="34" charset="0"/>
            </a:endParaRPr>
          </a:p>
          <a:p>
            <a:endParaRPr lang="en-US" sz="1200" dirty="0" smtClean="0">
              <a:latin typeface="+mn-lt"/>
            </a:endParaRPr>
          </a:p>
        </p:txBody>
      </p:sp>
      <p:pic>
        <p:nvPicPr>
          <p:cNvPr id="8" name="Picture 7" descr="OpenCL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7128" y="1772816"/>
            <a:ext cx="1566684" cy="156668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95536" y="395953"/>
            <a:ext cx="59650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GPU Computing Applications</a:t>
            </a:r>
            <a:endParaRPr lang="x-none" sz="3200" b="1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572" y="5333146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Computational Finance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572" y="1484784"/>
            <a:ext cx="514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Machine Learning and Computer Vision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572" y="2584316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Bioinformatics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572" y="3134082"/>
            <a:ext cx="23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Medical Imaging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572" y="203455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Digital Signal Processing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572" y="4233614"/>
            <a:ext cx="178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Meteorology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572" y="478338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Astronomy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572" y="3683848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Augmented Reality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4" name="Picture 2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9355" y="836712"/>
            <a:ext cx="2143125" cy="2143125"/>
          </a:xfrm>
          <a:prstGeom prst="rect">
            <a:avLst/>
          </a:prstGeom>
        </p:spPr>
      </p:pic>
      <p:pic>
        <p:nvPicPr>
          <p:cNvPr id="18" name="Picture 17" descr="DNA_Double_Heli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365472"/>
            <a:ext cx="2952328" cy="2231879"/>
          </a:xfrm>
          <a:prstGeom prst="rect">
            <a:avLst/>
          </a:prstGeom>
        </p:spPr>
      </p:pic>
      <p:pic>
        <p:nvPicPr>
          <p:cNvPr id="1027" name="Picture 3" descr="D:\Work\DAAD Romania 2014\3D_Surface_with_Point_Label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90048"/>
            <a:ext cx="3693121" cy="294320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271718" y="260648"/>
            <a:ext cx="833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GPU</a:t>
            </a:r>
            <a:r>
              <a:rPr lang="sr-Latn-RS" sz="3200" b="1" dirty="0" smtClean="0">
                <a:latin typeface="Century Gothic" pitchFamily="34" charset="0"/>
              </a:rPr>
              <a:t> Architecture and Computing Model </a:t>
            </a:r>
            <a:endParaRPr lang="sr-Latn-RS" sz="3200" b="1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430144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sr-Latn-RS" sz="10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endParaRPr lang="sr-Latn-RS" sz="2400" dirty="0" smtClean="0"/>
          </a:p>
          <a:p>
            <a:pPr marL="342900" indent="-342900"/>
            <a:endParaRPr lang="sr-Latn-RS" sz="1400" dirty="0" smtClean="0">
              <a:latin typeface="+mn-lt"/>
            </a:endParaRPr>
          </a:p>
          <a:p>
            <a:pPr marL="342900" indent="-342900"/>
            <a:endParaRPr lang="sr-Latn-RS" sz="2400" dirty="0" smtClean="0"/>
          </a:p>
          <a:p>
            <a:pPr marL="342900" indent="-342900"/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sr-Latn-RS" sz="2400" dirty="0" smtClean="0">
              <a:latin typeface="+mn-lt"/>
            </a:endParaRPr>
          </a:p>
        </p:txBody>
      </p:sp>
      <p:pic>
        <p:nvPicPr>
          <p:cNvPr id="6" name="Picture 5" descr="GP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030" y="836712"/>
            <a:ext cx="6177507" cy="56801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627784" y="980728"/>
            <a:ext cx="2520280" cy="21602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390" y="4738789"/>
            <a:ext cx="274522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390" y="1196752"/>
            <a:ext cx="274522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2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2638653"/>
            <a:ext cx="295110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latin typeface="Century Gothic" pitchFamily="34" charset="0"/>
              </a:rPr>
              <a:t>GPU </a:t>
            </a:r>
            <a:r>
              <a:rPr lang="en-US" dirty="0" smtClean="0">
                <a:latin typeface="Century Gothic" pitchFamily="34" charset="0"/>
              </a:rPr>
              <a:t>executes kernels with high parallelism</a:t>
            </a:r>
            <a:endParaRPr lang="sr-Latn-RS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2708920"/>
            <a:ext cx="274522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latin typeface="Century Gothic" pitchFamily="34" charset="0"/>
              </a:rPr>
              <a:t>3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43808" y="5200454"/>
            <a:ext cx="1440159" cy="24477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843808" y="5804393"/>
            <a:ext cx="1440160" cy="25928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77431" y="6063679"/>
            <a:ext cx="288971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>
                <a:latin typeface="Century Gothic" pitchFamily="34" charset="0"/>
              </a:rPr>
              <a:t>4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5724128" y="1342509"/>
            <a:ext cx="144017" cy="131073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724129" y="3284984"/>
            <a:ext cx="144016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876256" y="1342509"/>
            <a:ext cx="144017" cy="131073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876257" y="3284984"/>
            <a:ext cx="144015" cy="7920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19672" y="5179838"/>
            <a:ext cx="12241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itchFamily="34" charset="0"/>
              </a:rPr>
              <a:t>input</a:t>
            </a:r>
            <a:endParaRPr lang="sr-Latn-RS" sz="1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5785519"/>
            <a:ext cx="122413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itchFamily="34" charset="0"/>
              </a:rPr>
              <a:t>output</a:t>
            </a:r>
            <a:endParaRPr lang="sr-Latn-RS" sz="1400" b="1" i="1" baseline="-250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5085184"/>
            <a:ext cx="7200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itchFamily="34" charset="0"/>
              </a:rPr>
              <a:t>input</a:t>
            </a:r>
            <a:r>
              <a:rPr lang="sr-Latn-RS" sz="140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Century Gothic" pitchFamily="34" charset="0"/>
              </a:rPr>
              <a:t>buffer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83968" y="5733256"/>
            <a:ext cx="72008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Century Gothic" pitchFamily="34" charset="0"/>
              </a:rPr>
              <a:t>output</a:t>
            </a:r>
            <a:r>
              <a:rPr lang="sr-Latn-RS" sz="130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US" sz="1300" dirty="0" smtClean="0">
                <a:latin typeface="Century Gothic" pitchFamily="34" charset="0"/>
              </a:rPr>
              <a:t>buffer</a:t>
            </a:r>
            <a:endParaRPr lang="sr-Latn-RS" sz="1300" dirty="0" smtClean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9899" y="3212976"/>
            <a:ext cx="603242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sr-Latn-RS" sz="2400" dirty="0" smtClean="0">
                <a:solidFill>
                  <a:schemeClr val="bg1"/>
                </a:solidFill>
                <a:latin typeface="Century Gothic" pitchFamily="34" charset="0"/>
              </a:rPr>
              <a:t>Novel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programming </a:t>
            </a:r>
            <a:r>
              <a:rPr lang="sr-Latn-RS" sz="2400" dirty="0" smtClean="0">
                <a:solidFill>
                  <a:schemeClr val="bg1"/>
                </a:solidFill>
                <a:latin typeface="Century Gothic" pitchFamily="34" charset="0"/>
              </a:rPr>
              <a:t>approach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sr-Latn-RS" sz="2400" dirty="0" smtClean="0">
                <a:solidFill>
                  <a:schemeClr val="bg1"/>
                </a:solidFill>
                <a:latin typeface="Century Gothic" pitchFamily="34" charset="0"/>
              </a:rPr>
              <a:t>to GPU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s</a:t>
            </a:r>
            <a:endParaRPr lang="sr-Latn-RS" sz="2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2057400"/>
            <a:ext cx="54864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pPr lvl="1"/>
            <a:endParaRPr lang="sr-Latn-CS" sz="2000" b="1" dirty="0" smtClean="0"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pPr lvl="1"/>
            <a:endParaRPr lang="sr-Latn-CS" sz="2000" dirty="0">
              <a:solidFill>
                <a:srgbClr val="3C8FED"/>
              </a:solidFill>
              <a:latin typeface="Calibri" pitchFamily="34" charset="0"/>
            </a:endParaRPr>
          </a:p>
          <a:p>
            <a:endParaRPr lang="sr-Latn-CS" sz="2000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sr-Latn-CS" dirty="0">
                <a:solidFill>
                  <a:srgbClr val="26262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395536" y="395953"/>
            <a:ext cx="6508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GPU Programming Abstractions 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611154"/>
            <a:ext cx="7584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x-none" sz="2400" dirty="0" smtClean="0"/>
          </a:p>
          <a:p>
            <a:pPr marL="457200" indent="-457200">
              <a:buAutoNum type="arabicPeriod"/>
            </a:pPr>
            <a:endParaRPr lang="x-none" sz="2400" dirty="0" smtClean="0"/>
          </a:p>
          <a:p>
            <a:pPr marL="342900" indent="-342900">
              <a:buFont typeface="+mj-lt"/>
              <a:buAutoNum type="arabicPeriod"/>
            </a:pPr>
            <a:endParaRPr lang="x-none" dirty="0"/>
          </a:p>
        </p:txBody>
      </p:sp>
      <p:sp>
        <p:nvSpPr>
          <p:cNvPr id="7" name="Rectangle 6"/>
          <p:cNvSpPr/>
          <p:nvPr/>
        </p:nvSpPr>
        <p:spPr>
          <a:xfrm>
            <a:off x="609600" y="13716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A GP</a:t>
            </a:r>
            <a:r>
              <a:rPr lang="sr-Latn-RS" sz="2000" dirty="0" smtClean="0">
                <a:latin typeface="Century Gothic" pitchFamily="34" charset="0"/>
              </a:rPr>
              <a:t>U computing</a:t>
            </a:r>
            <a:r>
              <a:rPr lang="en-US" sz="2000" dirty="0" smtClean="0">
                <a:latin typeface="Century Gothic" pitchFamily="34" charset="0"/>
              </a:rPr>
              <a:t> program is composed of:</a:t>
            </a:r>
          </a:p>
          <a:p>
            <a:endParaRPr lang="en-US" sz="2000" dirty="0" smtClean="0">
              <a:latin typeface="Century Gothic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Century Gothic" pitchFamily="34" charset="0"/>
              </a:rPr>
              <a:t>host program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(on CPUs,</a:t>
            </a:r>
            <a:r>
              <a:rPr lang="sr-Latn-RS" dirty="0" smtClean="0">
                <a:latin typeface="Century Gothic" pitchFamily="34" charset="0"/>
              </a:rPr>
              <a:t> sequential,</a:t>
            </a:r>
            <a:r>
              <a:rPr lang="en-US" dirty="0" smtClean="0">
                <a:latin typeface="Century Gothic" pitchFamily="34" charset="0"/>
              </a:rPr>
              <a:t> controls execution) 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Century Gothic" pitchFamily="34" charset="0"/>
              </a:rPr>
              <a:t>device program </a:t>
            </a:r>
            <a:r>
              <a:rPr lang="en-US" dirty="0" smtClean="0">
                <a:latin typeface="Century Gothic" pitchFamily="34" charset="0"/>
              </a:rPr>
              <a:t>(on GPUs,</a:t>
            </a:r>
            <a:r>
              <a:rPr lang="sr-Latn-RS" dirty="0" smtClean="0">
                <a:latin typeface="Century Gothic" pitchFamily="34" charset="0"/>
              </a:rPr>
              <a:t> massively parallel,</a:t>
            </a:r>
            <a:r>
              <a:rPr lang="en-US" dirty="0" smtClean="0">
                <a:latin typeface="Century Gothic" pitchFamily="34" charset="0"/>
              </a:rPr>
              <a:t> implements kernels)</a:t>
            </a:r>
          </a:p>
          <a:p>
            <a:pPr marL="457200" indent="-457200"/>
            <a:endParaRPr lang="en-US" sz="2000" b="1" dirty="0" smtClean="0">
              <a:latin typeface="Century Gothic" pitchFamily="34" charset="0"/>
            </a:endParaRPr>
          </a:p>
          <a:p>
            <a:pPr marL="457200" indent="-457200"/>
            <a:r>
              <a:rPr lang="en-US" sz="2000" b="1" dirty="0" smtClean="0">
                <a:latin typeface="Century Gothic" pitchFamily="34" charset="0"/>
              </a:rPr>
              <a:t>Kernel</a:t>
            </a:r>
            <a:r>
              <a:rPr lang="en-US" sz="2000" dirty="0" smtClean="0">
                <a:latin typeface="Century Gothic" pitchFamily="34" charset="0"/>
              </a:rPr>
              <a:t> is a data-parallel function executed on a GPU </a:t>
            </a:r>
          </a:p>
          <a:p>
            <a:pPr marL="457200" indent="-457200"/>
            <a:endParaRPr lang="sr-Latn-RS" sz="2000" dirty="0" smtClean="0">
              <a:latin typeface="Century Gothic" pitchFamily="34" charset="0"/>
            </a:endParaRPr>
          </a:p>
          <a:p>
            <a:pPr marL="457200" indent="-457200"/>
            <a:r>
              <a:rPr lang="sr-Latn-RS" sz="2000" dirty="0" smtClean="0">
                <a:latin typeface="Century Gothic" pitchFamily="34" charset="0"/>
              </a:rPr>
              <a:t>Each </a:t>
            </a:r>
            <a:r>
              <a:rPr lang="sr-Latn-RS" sz="2000" b="1" dirty="0" smtClean="0">
                <a:latin typeface="Century Gothic" pitchFamily="34" charset="0"/>
              </a:rPr>
              <a:t>kernel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describes computations performed by a </a:t>
            </a:r>
            <a:r>
              <a:rPr lang="en-US" sz="2000" b="1" dirty="0" smtClean="0">
                <a:latin typeface="Century Gothic" pitchFamily="34" charset="0"/>
              </a:rPr>
              <a:t>single thread</a:t>
            </a:r>
          </a:p>
          <a:p>
            <a:pPr marL="457200" indent="-457200"/>
            <a:endParaRPr lang="en-US" sz="2000" b="1" dirty="0" smtClean="0">
              <a:latin typeface="Century Gothic" pitchFamily="34" charset="0"/>
            </a:endParaRPr>
          </a:p>
          <a:p>
            <a:pPr marL="457200" indent="-457200"/>
            <a:r>
              <a:rPr lang="en-US" sz="2000" b="1" dirty="0" smtClean="0">
                <a:latin typeface="Century Gothic" pitchFamily="34" charset="0"/>
              </a:rPr>
              <a:t>Block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sr-Latn-RS" sz="2000" dirty="0" smtClean="0">
                <a:latin typeface="Century Gothic" pitchFamily="34" charset="0"/>
              </a:rPr>
              <a:t>(set of threads) </a:t>
            </a:r>
            <a:r>
              <a:rPr lang="en-US" sz="2000" dirty="0" smtClean="0">
                <a:latin typeface="Century Gothic" pitchFamily="34" charset="0"/>
              </a:rPr>
              <a:t>and </a:t>
            </a:r>
            <a:r>
              <a:rPr lang="en-US" sz="2000" b="1" dirty="0" smtClean="0">
                <a:latin typeface="Century Gothic" pitchFamily="34" charset="0"/>
              </a:rPr>
              <a:t>grid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sr-Latn-RS" sz="2000" dirty="0" smtClean="0">
                <a:latin typeface="Century Gothic" pitchFamily="34" charset="0"/>
              </a:rPr>
              <a:t>(set of blocks)</a:t>
            </a:r>
            <a:r>
              <a:rPr lang="en-US" sz="2000" dirty="0" smtClean="0">
                <a:latin typeface="Century Gothic" pitchFamily="34" charset="0"/>
              </a:rPr>
              <a:t> </a:t>
            </a:r>
          </a:p>
          <a:p>
            <a:pPr marL="457200" indent="-457200"/>
            <a:r>
              <a:rPr lang="en-US" sz="2000" dirty="0" smtClean="0">
                <a:latin typeface="Century Gothic" pitchFamily="34" charset="0"/>
              </a:rPr>
              <a:t>configuration defined by the host</a:t>
            </a:r>
          </a:p>
          <a:p>
            <a:pPr marL="457200" indent="-457200"/>
            <a:endParaRPr lang="en-US" sz="2000" dirty="0" smtClean="0">
              <a:latin typeface="Century Gothic" pitchFamily="34" charset="0"/>
            </a:endParaRPr>
          </a:p>
          <a:p>
            <a:pPr marL="457200" indent="-457200"/>
            <a:r>
              <a:rPr lang="en-US" sz="2000" dirty="0" smtClean="0">
                <a:latin typeface="Century Gothic" pitchFamily="34" charset="0"/>
              </a:rPr>
              <a:t>Branching </a:t>
            </a:r>
            <a:r>
              <a:rPr lang="sr-Latn-RS" sz="2000" dirty="0" smtClean="0">
                <a:latin typeface="Century Gothic" pitchFamily="34" charset="0"/>
              </a:rPr>
              <a:t>is expensive</a:t>
            </a:r>
            <a:r>
              <a:rPr lang="en-US" sz="2000" dirty="0" smtClean="0">
                <a:latin typeface="Century Gothic" pitchFamily="34" charset="0"/>
              </a:rPr>
              <a:t>, data and task parallelism</a:t>
            </a:r>
            <a:r>
              <a:rPr lang="sr-Latn-RS" sz="2000" dirty="0" smtClean="0">
                <a:latin typeface="Century Gothic" pitchFamily="34" charset="0"/>
              </a:rPr>
              <a:t>, ...</a:t>
            </a:r>
            <a:endParaRPr lang="en-US" sz="2000" dirty="0" smtClean="0">
              <a:latin typeface="Century Gothic" pitchFamily="34" charset="0"/>
            </a:endParaRPr>
          </a:p>
          <a:p>
            <a:pPr marL="457200" indent="-457200"/>
            <a:endParaRPr lang="en-US" sz="2000" dirty="0" smtClean="0">
              <a:latin typeface="Century Gothic" pitchFamily="34" charset="0"/>
            </a:endParaRPr>
          </a:p>
          <a:p>
            <a:pPr marL="457200" indent="-457200"/>
            <a:r>
              <a:rPr lang="sr-Latn-RS" sz="2000" dirty="0" smtClean="0">
                <a:latin typeface="Century Gothic" pitchFamily="34" charset="0"/>
              </a:rPr>
              <a:t>Different choice of</a:t>
            </a:r>
            <a:r>
              <a:rPr lang="en-US" sz="2000" dirty="0" smtClean="0">
                <a:latin typeface="Century Gothic" pitchFamily="34" charset="0"/>
              </a:rPr>
              <a:t> algorithms, e.g., </a:t>
            </a:r>
            <a:r>
              <a:rPr lang="en-US" sz="2000" dirty="0" err="1" smtClean="0">
                <a:latin typeface="Century Gothic" pitchFamily="34" charset="0"/>
              </a:rPr>
              <a:t>heapsort</a:t>
            </a:r>
            <a:r>
              <a:rPr lang="en-US" sz="2000" dirty="0" smtClean="0">
                <a:latin typeface="Century Gothic" pitchFamily="34" charset="0"/>
              </a:rPr>
              <a:t> and </a:t>
            </a:r>
            <a:r>
              <a:rPr lang="en-US" sz="2000" dirty="0" err="1" smtClean="0">
                <a:latin typeface="Century Gothic" pitchFamily="34" charset="0"/>
              </a:rPr>
              <a:t>mergesort</a:t>
            </a:r>
            <a:endParaRPr lang="en-US" sz="2000" dirty="0" smtClean="0">
              <a:latin typeface="Century Gothic" pitchFamily="34" charset="0"/>
            </a:endParaRPr>
          </a:p>
          <a:p>
            <a:pPr marL="457200" indent="-457200"/>
            <a:endParaRPr lang="en-US" sz="2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792</Words>
  <Application>Microsoft Office PowerPoint</Application>
  <PresentationFormat>On-screen Show (4:3)</PresentationFormat>
  <Paragraphs>247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Case Study – Addition Modulo 3</vt:lpstr>
      <vt:lpstr>Case Study – Performance on CPUs</vt:lpstr>
      <vt:lpstr>Slide 14</vt:lpstr>
      <vt:lpstr>GPU Computing at the FEE Niš</vt:lpstr>
      <vt:lpstr>Conclusions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CIITLab532</dc:creator>
  <cp:lastModifiedBy>Dusan</cp:lastModifiedBy>
  <cp:revision>503</cp:revision>
  <dcterms:created xsi:type="dcterms:W3CDTF">2012-10-04T08:19:39Z</dcterms:created>
  <dcterms:modified xsi:type="dcterms:W3CDTF">2014-08-27T07:12:56Z</dcterms:modified>
</cp:coreProperties>
</file>